
<file path=[Content_Types].xml><?xml version="1.0" encoding="utf-8"?>
<Types xmlns="http://schemas.openxmlformats.org/package/2006/content-types">
  <Default Extension="png" ContentType="image/png"/>
  <Default Extension="jpeg" ContentType="image/jpeg"/>
  <Default Extension="JPG" ContentType="image/.jp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3.webp" ContentType="image/webp"/>
  <Override PartName="/ppt/media/image3.webp" ContentType="image/webp"/>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57" r:id="rId4"/>
    <p:sldId id="258" r:id="rId6"/>
    <p:sldId id="259" r:id="rId7"/>
    <p:sldId id="260" r:id="rId8"/>
    <p:sldId id="261" r:id="rId9"/>
    <p:sldId id="262" r:id="rId10"/>
    <p:sldId id="263" r:id="rId11"/>
    <p:sldId id="264" r:id="rId12"/>
    <p:sldId id="265" r:id="rId13"/>
    <p:sldId id="268" r:id="rId14"/>
    <p:sldId id="267" r:id="rId15"/>
    <p:sldId id="269" r:id="rId16"/>
    <p:sldId id="266"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60"/>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13.webp>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webp>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Problem is very simple: jump into the fight, try to make hornet take down lace. If we can’t take her down, try to deal as much damage as possible.</a:t>
            </a:r>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hiding = safe = optimal.</a:t>
            </a:r>
            <a:endParaRPr lang="en-US" altLang="zh-CN"/>
          </a:p>
          <a:p>
            <a:endParaRPr lang="en-US" altLang="zh-CN"/>
          </a:p>
          <a:p>
            <a:r>
              <a:rPr lang="en-US" altLang="zh-CN"/>
              <a:t>Made defeat penalty 40</a:t>
            </a:r>
            <a:r>
              <a:rPr lang="en-US" altLang="en-US"/>
              <a:t>×</a:t>
            </a:r>
            <a:r>
              <a:rPr lang="en-US" altLang="zh-CN"/>
              <a:t> bigger (-0.2 </a:t>
            </a:r>
            <a:r>
              <a:rPr lang="en-US" altLang="en-US"/>
              <a:t>→</a:t>
            </a:r>
            <a:r>
              <a:rPr lang="en-US" altLang="zh-CN"/>
              <a:t> -8 or worse)</a:t>
            </a:r>
            <a:endParaRPr lang="en-US" altLang="zh-CN"/>
          </a:p>
          <a:p>
            <a:r>
              <a:rPr lang="en-US" altLang="zh-CN"/>
              <a:t>Added real inactivity penalties (-0.3 every 5s of no damage)</a:t>
            </a:r>
            <a:endParaRPr lang="en-US" altLang="zh-CN"/>
          </a:p>
          <a:p>
            <a:r>
              <a:rPr lang="en-US" altLang="zh-CN"/>
              <a:t>Made victory highly rewarding (+18 to +29) (but we never reached that).</a:t>
            </a:r>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Space out tool usage, more attack, as attack has higher reward.</a:t>
            </a:r>
            <a:endParaRPr lang="en-US" altLang="zh-CN"/>
          </a:p>
          <a:p>
            <a:r>
              <a:rPr lang="en-US" altLang="zh-CN"/>
              <a:t>Attack = more silk = more heals =  more rewards.</a:t>
            </a:r>
            <a:endParaRPr lang="en-US"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Environment. </a:t>
            </a:r>
            <a:endParaRPr lang="en-US" altLang="zh-CN"/>
          </a:p>
          <a:p>
            <a:r>
              <a:rPr lang="en-US" altLang="zh-CN"/>
              <a:t>This is a screenshot of the game.</a:t>
            </a:r>
            <a:endParaRPr lang="en-US" altLang="zh-CN"/>
          </a:p>
          <a:p>
            <a:r>
              <a:rPr lang="en-US" altLang="zh-CN"/>
              <a:t>At the top left we see many things. They are hornet hp, represented by crests. Number of white crests = number of hp.</a:t>
            </a:r>
            <a:endParaRPr lang="en-US" altLang="zh-CN"/>
          </a:p>
          <a:p>
            <a:r>
              <a:rPr lang="en-US" altLang="zh-CN"/>
              <a:t>Next we see hornet silk bar. There are 18 segments, so 18 units of silk. Hornet gains silk through hitting normal attacks. Healing and casting spell costs silk.</a:t>
            </a:r>
            <a:endParaRPr lang="en-US" altLang="zh-CN"/>
          </a:p>
          <a:p>
            <a:r>
              <a:rPr lang="en-US" altLang="zh-CN"/>
              <a:t>Next we see tool. Another skill like thing hornet can use. Here we are using cogfly with poison. It is like a drone that deals dot.</a:t>
            </a:r>
            <a:endParaRPr lang="en-US" altLang="zh-CN"/>
          </a:p>
          <a:p>
            <a:endParaRPr lang="en-US" altLang="zh-CN"/>
          </a:p>
          <a:p>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We use wanderer’s crest, so high attack speed but short range.</a:t>
            </a:r>
            <a:endParaRPr lang="en-US" altLang="zh-CN"/>
          </a:p>
          <a:p>
            <a:r>
              <a:rPr lang="en-US" altLang="zh-CN"/>
              <a:t>We equipped these crests. Specifically, for spell we use the parry, for tool we use cogfly. We also have the faster heal and longer attack range. The dice has a 2% chance to dodge any incoming damage, introducing some fun.</a:t>
            </a:r>
            <a:endParaRPr lang="en-US" altLang="zh-CN"/>
          </a:p>
          <a:p>
            <a:endParaRPr lang="en-US" altLang="zh-CN"/>
          </a:p>
          <a:p>
            <a:r>
              <a:rPr lang="en-US" altLang="zh-CN"/>
              <a:t>Total of 3*4*4*2=96 possible actions.</a:t>
            </a:r>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Hornet’s brain.</a:t>
            </a:r>
            <a:endParaRPr lang="en-US" altLang="zh-CN"/>
          </a:p>
          <a:p>
            <a:r>
              <a:rPr lang="en-US" altLang="zh-CN"/>
              <a:t>Our network has two main parts: a feature extractor and a decision head.</a:t>
            </a:r>
            <a:endParaRPr lang="en-US" altLang="zh-CN"/>
          </a:p>
          <a:p>
            <a:endParaRPr lang="en-US" altLang="zh-CN"/>
          </a:p>
          <a:p>
            <a:r>
              <a:rPr lang="en-US" altLang="zh-CN"/>
              <a:t>The feature extractor is a Convolutional Neural Network, or CNN. This is the same type of architecture used in image recognition and it makes sense here because our agent is literally looking at screenshots. The CNN has 5 convolutional layers. It takes in our 4 stacked grayscale frames that's the 4 channels going in and progressively extracts more abstract features through 32, 48, 96, 160, and finally 320 channels. By the end, we've compressed a 192-by-192 image down to an 11,520-dimensional feature vector that captures the important visual information: where is the boss, where is my character, what attacks are happening.</a:t>
            </a:r>
            <a:endParaRPr lang="en-US" altLang="zh-CN"/>
          </a:p>
          <a:p>
            <a:endParaRPr lang="en-US" altLang="zh-CN"/>
          </a:p>
          <a:p>
            <a:r>
              <a:rPr lang="en-US" altLang="zh-CN"/>
              <a:t>The decision head is where we use something called Dueling DQN. This is an improvement over regular DQN. Instead of directly predicting 'how good is this action,' we split it into two questions:</a:t>
            </a:r>
            <a:endParaRPr lang="en-US" altLang="zh-CN"/>
          </a:p>
          <a:p>
            <a:r>
              <a:rPr lang="en-US" altLang="zh-CN"/>
              <a:t>First, Value (V of s) which asks: 'How good is this state overall, regardless of what action I take?'</a:t>
            </a:r>
            <a:endParaRPr lang="en-US" altLang="zh-CN"/>
          </a:p>
          <a:p>
            <a:r>
              <a:rPr lang="en-US" altLang="zh-CN"/>
              <a:t>Second, Advantage (A of s, a) which asks: 'How much better is this specific action compared to the average?'</a:t>
            </a:r>
            <a:endParaRPr lang="en-US" altLang="zh-CN"/>
          </a:p>
          <a:p>
            <a:endParaRPr lang="en-US" altLang="zh-CN"/>
          </a:p>
          <a:p>
            <a:r>
              <a:rPr lang="en-US" altLang="zh-CN"/>
              <a:t>Then we combine them with this formula </a:t>
            </a:r>
            <a:r>
              <a:rPr lang="en-US" altLang="zh-CN">
                <a:sym typeface="+mn-ea"/>
              </a:rPr>
              <a:t>Q(s, a) = V(s) + A(s, a) - mean(A)</a:t>
            </a:r>
            <a:r>
              <a:rPr lang="en-US" altLang="zh-CN"/>
              <a:t>. The reason this helps is that sometimes, the state itself determines most of the outcome, like if you're about to die, no action can save you. Dueling DQN learns this distinction faster.</a:t>
            </a:r>
            <a:endParaRPr lang="en-US" altLang="zh-CN"/>
          </a:p>
          <a:p>
            <a:endParaRPr lang="en-US" altLang="zh-CN"/>
          </a:p>
          <a:p>
            <a:r>
              <a:rPr lang="en-US" altLang="zh-CN"/>
              <a:t>Finally, we use Noisy Networks in the decision head. Instead of using epsilon-greedy exploration where the agent randomly picks actions some percentage of the time, we add learnable noise directly into the network weights. This gives us smarter exploration, the agent learns when and where to explore, rather than exploring randomly.</a:t>
            </a:r>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Now, our implementation isn't just vanilla DQN; we're using several improvements from the research literature. Let me quickly walk through each one.</a:t>
            </a:r>
            <a:endParaRPr lang="en-US" altLang="zh-CN"/>
          </a:p>
          <a:p>
            <a:r>
              <a:rPr lang="en-US" altLang="zh-CN"/>
              <a:t>Double DQN addresses a known problem where standard DQN tends to overestimate how good actions are. It does this by using two networks: one to select the best action, and a separate target network to evaluate it. This simple change significantly improves stability.</a:t>
            </a:r>
            <a:endParaRPr lang="en-US" altLang="zh-CN"/>
          </a:p>
          <a:p>
            <a:endParaRPr lang="en-US" altLang="zh-CN"/>
          </a:p>
          <a:p>
            <a:r>
              <a:rPr lang="en-US" altLang="zh-CN"/>
              <a:t>Dueling DQN, which I just explained, separates value from advantage. This helps the network learn faster, especially in states where the specific action doesn't matter much.</a:t>
            </a:r>
            <a:endParaRPr lang="en-US" altLang="zh-CN"/>
          </a:p>
          <a:p>
            <a:endParaRPr lang="en-US" altLang="zh-CN"/>
          </a:p>
          <a:p>
            <a:r>
              <a:rPr lang="en-US" altLang="zh-CN"/>
              <a:t>Noisy Networks replace epsilon-greedy exploration. Instead of randomly taking actions 10% of the time, we add noise to the network weights themselves. The network learns to control its own exploration, which is more efficient.</a:t>
            </a:r>
            <a:endParaRPr lang="en-US" altLang="zh-CN"/>
          </a:p>
          <a:p>
            <a:endParaRPr lang="en-US" altLang="zh-CN"/>
          </a:p>
          <a:p>
            <a:r>
              <a:rPr lang="en-US" altLang="zh-CN"/>
              <a:t>10-step Returns is about how we calculate our learning targets. Instead of looking just one step ahead to see what reward we got, we look 10 steps ahead. This helps the agent connect actions to their consequences faster — if I attack now, and the boss takes damage 5 frames later, 10-step returns help the agent learn that connection.</a:t>
            </a:r>
            <a:endParaRPr lang="en-US" altLang="zh-CN"/>
          </a:p>
          <a:p>
            <a:endParaRPr lang="en-US" altLang="zh-CN"/>
          </a:p>
          <a:p>
            <a:r>
              <a:rPr lang="en-US" altLang="zh-CN"/>
              <a:t>DrQ, or Data-regularized Q, applies random image augmentations — like small crops and scaling — during training. This is similar to data augmentation in supervised learning. It helps the agent generalize better and not overfit to specific pixel patterns.</a:t>
            </a:r>
            <a:endParaRPr lang="en-US" altLang="zh-CN"/>
          </a:p>
          <a:p>
            <a:endParaRPr lang="en-US" altLang="zh-CN"/>
          </a:p>
          <a:p>
            <a:r>
              <a:rPr lang="en-US" altLang="zh-CN"/>
              <a:t>And finally, Mixed Precision training uses 16-bit floating point numbers instead of 32-bit where possible. This roughly doubles our training speed with minimal impact on accuracy, which is important when we're running hundreds of episodes.</a:t>
            </a:r>
            <a:endParaRPr lang="en-US" altLang="zh-CN"/>
          </a:p>
          <a:p>
            <a:endParaRPr lang="en-US" altLang="zh-CN"/>
          </a:p>
          <a:p>
            <a:r>
              <a:rPr lang="en-US" altLang="zh-CN"/>
              <a:t>Together, these improvements take us from a basic DQN that might struggle, to a much more capable and efficient learner."</a:t>
            </a:r>
            <a:endParaRPr lang="en-US" altLang="zh-CN"/>
          </a:p>
          <a:p>
            <a:endParaRPr lang="en-US" altLang="zh-CN"/>
          </a:p>
          <a:p>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Phase 1: </a:t>
            </a:r>
            <a:endParaRPr lang="en-US" altLang="zh-CN"/>
          </a:p>
          <a:p>
            <a:r>
              <a:rPr lang="en-US" altLang="zh-CN"/>
              <a:t>random. Fill up replay buffer; fill up the memory bank that stores every transition.</a:t>
            </a:r>
            <a:endParaRPr lang="en-US" altLang="zh-CN"/>
          </a:p>
          <a:p>
            <a:r>
              <a:rPr lang="en-US" altLang="zh-CN"/>
              <a:t>Saved to disk, so I can reuse that later.</a:t>
            </a:r>
            <a:endParaRPr lang="en-US" altLang="zh-CN"/>
          </a:p>
          <a:p>
            <a:endParaRPr lang="en-US" altLang="zh-CN"/>
          </a:p>
          <a:p>
            <a:r>
              <a:rPr lang="en-US" altLang="zh-CN"/>
              <a:t>Phase 2:</a:t>
            </a:r>
            <a:endParaRPr lang="en-US" altLang="zh-CN"/>
          </a:p>
          <a:p>
            <a:r>
              <a:rPr lang="en-US" altLang="zh-CN"/>
              <a:t>Real training.</a:t>
            </a:r>
            <a:endParaRPr lang="en-US" altLang="zh-CN"/>
          </a:p>
          <a:p>
            <a:r>
              <a:rPr lang="en-US" altLang="zh-CN"/>
              <a:t>Pick what the NN thinks is good. </a:t>
            </a:r>
            <a:endParaRPr lang="en-US" altLang="zh-CN"/>
          </a:p>
          <a:p>
            <a:r>
              <a:rPr lang="en-US" altLang="zh-CN"/>
              <a:t>Every 4 environment steps, we pause and learn.</a:t>
            </a:r>
            <a:endParaRPr lang="en-US" altLang="zh-CN"/>
          </a:p>
          <a:p>
            <a:endParaRPr lang="en-US" altLang="zh-CN"/>
          </a:p>
          <a:p>
            <a:r>
              <a:rPr lang="en-US" altLang="zh-CN"/>
              <a:t>Every 8,000 learning steps, we update what's called the target network. Remember Double DQN uses two networks? The target network is a frozen copy of our main network. We periodically sync them up. This provides stability — if we updated the target every step, the learning signal would be too noisy.</a:t>
            </a:r>
            <a:endParaRPr lang="en-US" altLang="zh-CN"/>
          </a:p>
          <a:p>
            <a:endParaRPr lang="en-US" altLang="zh-CN"/>
          </a:p>
          <a:p>
            <a:r>
              <a:rPr lang="en-US" altLang="zh-CN"/>
              <a:t>Finally, every 10 episodes we run an evaluation. We let the agent play one episode with no exploration noise, purely exploiting what it's learned. If this evaluation beats our previous best — either by total reward or by dealing the most damage to the boss — we save that model.</a:t>
            </a:r>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hiding = safe = optimal.</a:t>
            </a:r>
            <a:endParaRPr lang="en-US" altLang="zh-CN"/>
          </a:p>
          <a:p>
            <a:endParaRPr lang="en-US" altLang="zh-CN"/>
          </a:p>
          <a:p>
            <a:r>
              <a:rPr lang="en-US" altLang="zh-CN"/>
              <a:t>Made defeat penalty 40</a:t>
            </a:r>
            <a:r>
              <a:rPr lang="en-US" altLang="en-US"/>
              <a:t>×</a:t>
            </a:r>
            <a:r>
              <a:rPr lang="en-US" altLang="zh-CN"/>
              <a:t> bigger (-0.2 </a:t>
            </a:r>
            <a:r>
              <a:rPr lang="en-US" altLang="en-US"/>
              <a:t>→</a:t>
            </a:r>
            <a:r>
              <a:rPr lang="en-US" altLang="zh-CN"/>
              <a:t> -8 or worse)</a:t>
            </a:r>
            <a:endParaRPr lang="en-US" altLang="zh-CN"/>
          </a:p>
          <a:p>
            <a:r>
              <a:rPr lang="en-US" altLang="zh-CN"/>
              <a:t>Added real inactivity penalties (-0.3 every 5s of no damage)</a:t>
            </a:r>
            <a:endParaRPr lang="en-US" altLang="zh-CN"/>
          </a:p>
          <a:p>
            <a:r>
              <a:rPr lang="en-US" altLang="zh-CN"/>
              <a:t>Made victory highly rewarding (+18 to +29) (but we never reached that).</a:t>
            </a:r>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64.xml"/><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9" Type="http://schemas.openxmlformats.org/officeDocument/2006/relationships/notesSlide" Target="../notesSlides/notesSlide8.xml"/><Relationship Id="rId8" Type="http://schemas.openxmlformats.org/officeDocument/2006/relationships/slideLayout" Target="../slideLayouts/slideLayout2.xml"/><Relationship Id="rId7" Type="http://schemas.openxmlformats.org/officeDocument/2006/relationships/tags" Target="../tags/tag73.xml"/><Relationship Id="rId6" Type="http://schemas.openxmlformats.org/officeDocument/2006/relationships/image" Target="../media/image16.png"/><Relationship Id="rId5" Type="http://schemas.microsoft.com/office/2007/relationships/media" Target="../media/media1.mp4"/><Relationship Id="rId4" Type="http://schemas.openxmlformats.org/officeDocument/2006/relationships/video" Target="../media/media1.mp4"/><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9" Type="http://schemas.openxmlformats.org/officeDocument/2006/relationships/notesSlide" Target="../notesSlides/notesSlide9.xml"/><Relationship Id="rId8" Type="http://schemas.openxmlformats.org/officeDocument/2006/relationships/slideLayout" Target="../slideLayouts/slideLayout2.xml"/><Relationship Id="rId7" Type="http://schemas.openxmlformats.org/officeDocument/2006/relationships/tags" Target="../tags/tag74.xml"/><Relationship Id="rId6" Type="http://schemas.openxmlformats.org/officeDocument/2006/relationships/image" Target="../media/image18.png"/><Relationship Id="rId5" Type="http://schemas.microsoft.com/office/2007/relationships/media" Target="../media/media2.mp4"/><Relationship Id="rId4" Type="http://schemas.openxmlformats.org/officeDocument/2006/relationships/video" Target="../media/media2.mp4"/><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9" Type="http://schemas.openxmlformats.org/officeDocument/2006/relationships/notesSlide" Target="../notesSlides/notesSlide10.xml"/><Relationship Id="rId8" Type="http://schemas.openxmlformats.org/officeDocument/2006/relationships/slideLayout" Target="../slideLayouts/slideLayout2.xml"/><Relationship Id="rId7" Type="http://schemas.openxmlformats.org/officeDocument/2006/relationships/tags" Target="../tags/tag75.xml"/><Relationship Id="rId6" Type="http://schemas.openxmlformats.org/officeDocument/2006/relationships/image" Target="../media/image20.png"/><Relationship Id="rId5" Type="http://schemas.microsoft.com/office/2007/relationships/media" Target="../media/media3.mp4"/><Relationship Id="rId4" Type="http://schemas.openxmlformats.org/officeDocument/2006/relationships/video" Target="../media/media3.mp4"/><Relationship Id="rId3"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2.xml"/><Relationship Id="rId4" Type="http://schemas.openxmlformats.org/officeDocument/2006/relationships/tags" Target="../tags/tag76.xml"/><Relationship Id="rId3" Type="http://schemas.openxmlformats.org/officeDocument/2006/relationships/image" Target="../media/image21.png"/><Relationship Id="rId2" Type="http://schemas.openxmlformats.org/officeDocument/2006/relationships/image" Target="../media/image3.webp"/><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9" Type="http://schemas.openxmlformats.org/officeDocument/2006/relationships/notesSlide" Target="../notesSlides/notesSlide12.xml"/><Relationship Id="rId8" Type="http://schemas.openxmlformats.org/officeDocument/2006/relationships/slideLayout" Target="../slideLayouts/slideLayout2.xml"/><Relationship Id="rId7" Type="http://schemas.openxmlformats.org/officeDocument/2006/relationships/tags" Target="../tags/tag78.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3" Type="http://schemas.openxmlformats.org/officeDocument/2006/relationships/tags" Target="../tags/tag77.xml"/><Relationship Id="rId2" Type="http://schemas.microsoft.com/office/2007/relationships/media" Target="../media/media4.mp4"/><Relationship Id="rId1" Type="http://schemas.openxmlformats.org/officeDocument/2006/relationships/video" Target="../media/media4.mp4"/></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xml"/><Relationship Id="rId3" Type="http://schemas.openxmlformats.org/officeDocument/2006/relationships/tags" Target="../tags/tag65.xml"/><Relationship Id="rId2" Type="http://schemas.openxmlformats.org/officeDocument/2006/relationships/image" Target="../media/image4.png"/><Relationship Id="rId1" Type="http://schemas.openxmlformats.org/officeDocument/2006/relationships/image" Target="../media/image3.webp"/></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tags" Target="../tags/tag66.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webp"/></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tags" Target="../tags/tag67.xml"/><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image" Target="../media/image3.webp"/></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6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image" Target="../media/image3.webp"/></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2.xml"/><Relationship Id="rId5" Type="http://schemas.openxmlformats.org/officeDocument/2006/relationships/tags" Target="../tags/tag69.xml"/><Relationship Id="rId4" Type="http://schemas.openxmlformats.org/officeDocument/2006/relationships/image" Target="../media/image4.png"/><Relationship Id="rId3" Type="http://schemas.openxmlformats.org/officeDocument/2006/relationships/image" Target="../media/image13.webp"/><Relationship Id="rId2" Type="http://schemas.openxmlformats.org/officeDocument/2006/relationships/image" Target="../media/image12.png"/><Relationship Id="rId1" Type="http://schemas.openxmlformats.org/officeDocument/2006/relationships/image" Target="../media/image11.jpe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tags" Target="../tags/tag70.xml"/><Relationship Id="rId2" Type="http://schemas.openxmlformats.org/officeDocument/2006/relationships/image" Target="../media/image3.webp"/><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2.xml"/><Relationship Id="rId3" Type="http://schemas.openxmlformats.org/officeDocument/2006/relationships/tags" Target="../tags/tag71.xml"/><Relationship Id="rId2" Type="http://schemas.openxmlformats.org/officeDocument/2006/relationships/image" Target="../media/image3.webp"/><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openxmlformats.org/officeDocument/2006/relationships/tags" Target="../tags/tag72.xml"/><Relationship Id="rId2" Type="http://schemas.openxmlformats.org/officeDocument/2006/relationships/image" Target="../media/image3.webp"/><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p:txBody>
          <a:bodyPr/>
          <a:p>
            <a:endParaRPr lang="zh-CN" altLang="en-US"/>
          </a:p>
        </p:txBody>
      </p:sp>
      <p:pic>
        <p:nvPicPr>
          <p:cNvPr id="5" name="图片 4" descr="Hornet_banner_wide-1 (1)"/>
          <p:cNvPicPr>
            <a:picLocks noChangeAspect="1"/>
          </p:cNvPicPr>
          <p:nvPr/>
        </p:nvPicPr>
        <p:blipFill>
          <a:blip r:embed="rId2"/>
          <a:stretch>
            <a:fillRect/>
          </a:stretch>
        </p:blipFill>
        <p:spPr>
          <a:xfrm>
            <a:off x="-368935" y="0"/>
            <a:ext cx="12928600" cy="6894830"/>
          </a:xfrm>
          <a:prstGeom prst="rect">
            <a:avLst/>
          </a:prstGeom>
        </p:spPr>
      </p:pic>
      <p:pic>
        <p:nvPicPr>
          <p:cNvPr id="9" name="图片 8"/>
          <p:cNvPicPr/>
          <p:nvPr/>
        </p:nvPicPr>
        <p:blipFill>
          <a:blip r:embed="rId3">
            <a:clrChange>
              <a:clrFrom>
                <a:srgbClr val="FFFFFF">
                  <a:alpha val="100000"/>
                </a:srgbClr>
              </a:clrFrom>
              <a:clrTo>
                <a:srgbClr val="FFFFFF">
                  <a:alpha val="100000"/>
                  <a:alpha val="0"/>
                </a:srgbClr>
              </a:clrTo>
            </a:clrChange>
          </a:blip>
          <a:stretch>
            <a:fillRect/>
          </a:stretch>
        </p:blipFill>
        <p:spPr>
          <a:xfrm rot="240000">
            <a:off x="5455285" y="1497965"/>
            <a:ext cx="1652905" cy="1931035"/>
          </a:xfrm>
          <a:prstGeom prst="rect">
            <a:avLst/>
          </a:prstGeom>
        </p:spPr>
      </p:pic>
      <p:sp>
        <p:nvSpPr>
          <p:cNvPr id="10" name="文本框 9"/>
          <p:cNvSpPr txBox="1"/>
          <p:nvPr/>
        </p:nvSpPr>
        <p:spPr>
          <a:xfrm>
            <a:off x="2263775" y="4326255"/>
            <a:ext cx="7663815" cy="706755"/>
          </a:xfrm>
          <a:prstGeom prst="rect">
            <a:avLst/>
          </a:prstGeom>
        </p:spPr>
        <p:txBody>
          <a:bodyPr wrap="square">
            <a:spAutoFit/>
            <a:extLst>
              <a:ext uri="{4A0BC546-FE56-4ADE-93B0-CB8AF2F6F144}">
                <wpsdc:textFrameExt xmlns:wpsdc="http://www.wps.cn/officeDocument/2022/drawingmlCustomData" type="text"/>
              </a:ext>
            </a:extLst>
          </a:bodyPr>
          <a:p>
            <a:pPr algn="ctr"/>
            <a:r>
              <a:rPr lang="en-US" altLang="zh-CN" sz="4000" b="1">
                <a:solidFill>
                  <a:schemeClr val="bg1">
                    <a:lumMod val="95000"/>
                  </a:schemeClr>
                </a:solidFill>
                <a:effectLst>
                  <a:outerShdw blurRad="38100" dist="38100" dir="2700000" algn="tl">
                    <a:srgbClr val="000000">
                      <a:alpha val="43137"/>
                    </a:srgbClr>
                  </a:outerShdw>
                </a:effectLst>
                <a:latin typeface="Arial" panose="020B0604020202020204" pitchFamily="34" charset="0"/>
                <a:ea typeface="Microsoft YaHei" panose="020B0503020204020204" charset="-122"/>
              </a:rPr>
              <a:t>RL for Hollow Knight: Silksong</a:t>
            </a:r>
            <a:endParaRPr lang="en-US" altLang="zh-CN" sz="4000" b="1">
              <a:solidFill>
                <a:schemeClr val="bg1">
                  <a:lumMod val="95000"/>
                </a:schemeClr>
              </a:solidFill>
              <a:effectLst>
                <a:outerShdw blurRad="38100" dist="38100" dir="2700000" algn="tl">
                  <a:srgbClr val="000000">
                    <a:alpha val="43137"/>
                  </a:srgbClr>
                </a:outerShdw>
              </a:effectLst>
              <a:latin typeface="Arial" panose="020B0604020202020204" pitchFamily="34" charset="0"/>
              <a:ea typeface="Microsoft YaHei" panose="020B0503020204020204" charset="-122"/>
            </a:endParaRPr>
          </a:p>
        </p:txBody>
      </p:sp>
      <p:sp>
        <p:nvSpPr>
          <p:cNvPr id="11" name="文本框 10"/>
          <p:cNvSpPr txBox="1"/>
          <p:nvPr/>
        </p:nvSpPr>
        <p:spPr>
          <a:xfrm>
            <a:off x="4063365" y="5543550"/>
            <a:ext cx="4064000" cy="368300"/>
          </a:xfrm>
          <a:prstGeom prst="rect">
            <a:avLst/>
          </a:prstGeom>
          <a:noFill/>
        </p:spPr>
        <p:txBody>
          <a:bodyPr wrap="square" rtlCol="0">
            <a:spAutoFit/>
          </a:bodyPr>
          <a:p>
            <a:pPr algn="ctr"/>
            <a:r>
              <a:rPr lang="en-US" altLang="zh-CN" b="1">
                <a:solidFill>
                  <a:schemeClr val="bg1">
                    <a:lumMod val="95000"/>
                  </a:schemeClr>
                </a:solidFill>
                <a:effectLst>
                  <a:outerShdw blurRad="38100" dist="38100" dir="2700000" algn="tl">
                    <a:srgbClr val="000000">
                      <a:alpha val="43137"/>
                    </a:srgbClr>
                  </a:outerShdw>
                </a:effectLst>
              </a:rPr>
              <a:t>Puyuan Alvin Ye</a:t>
            </a:r>
            <a:endParaRPr lang="en-US" altLang="zh-CN" b="1">
              <a:solidFill>
                <a:schemeClr val="bg1">
                  <a:lumMod val="95000"/>
                </a:schemeClr>
              </a:solidFill>
              <a:effectLst>
                <a:outerShdw blurRad="38100" dist="38100" dir="2700000" algn="tl">
                  <a:srgbClr val="000000">
                    <a:alpha val="43137"/>
                  </a:srgbClr>
                </a:outerShdw>
              </a:effectLst>
            </a:endParaRPr>
          </a:p>
        </p:txBody>
      </p:sp>
    </p:spTree>
    <p:custDataLst>
      <p:tags r:id="rId4"/>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4064000" cy="521970"/>
          </a:xfrm>
          <a:prstGeom prst="rect">
            <a:avLst/>
          </a:prstGeom>
          <a:noFill/>
        </p:spPr>
        <p:txBody>
          <a:bodyPr wrap="square" rtlCol="0">
            <a:spAutoFit/>
          </a:bodyPr>
          <a:p>
            <a:r>
              <a:rPr lang="en-US" altLang="zh-CN" sz="2800" b="1"/>
              <a:t>Reward Engineering</a:t>
            </a:r>
            <a:endParaRPr lang="en-US" altLang="zh-CN" sz="2800" b="1"/>
          </a:p>
        </p:txBody>
      </p:sp>
      <p:pic>
        <p:nvPicPr>
          <p:cNvPr id="3" name="图片 2"/>
          <p:cNvPicPr/>
          <p:nvPr/>
        </p:nvPicPr>
        <p:blipFill>
          <a:blip r:embed="rId1"/>
          <a:stretch>
            <a:fillRect/>
          </a:stretch>
        </p:blipFill>
        <p:spPr>
          <a:xfrm>
            <a:off x="92710" y="5597525"/>
            <a:ext cx="1168400" cy="1157605"/>
          </a:xfrm>
          <a:prstGeom prst="rect">
            <a:avLst/>
          </a:prstGeom>
        </p:spPr>
      </p:pic>
      <p:pic>
        <p:nvPicPr>
          <p:cNvPr id="8" name="图片 7"/>
          <p:cNvPicPr/>
          <p:nvPr/>
        </p:nvPicPr>
        <p:blipFill>
          <a:blip r:embed="rId2"/>
          <a:stretch>
            <a:fillRect/>
          </a:stretch>
        </p:blipFill>
        <p:spPr>
          <a:xfrm>
            <a:off x="11503025" y="5368925"/>
            <a:ext cx="590550" cy="1386205"/>
          </a:xfrm>
          <a:prstGeom prst="rect">
            <a:avLst/>
          </a:prstGeom>
        </p:spPr>
      </p:pic>
      <p:sp>
        <p:nvSpPr>
          <p:cNvPr id="17" name="文本框 16"/>
          <p:cNvSpPr txBox="1"/>
          <p:nvPr/>
        </p:nvSpPr>
        <p:spPr>
          <a:xfrm>
            <a:off x="710565" y="1414780"/>
            <a:ext cx="3734435" cy="1198880"/>
          </a:xfrm>
          <a:prstGeom prst="rect">
            <a:avLst/>
          </a:prstGeom>
          <a:noFill/>
        </p:spPr>
        <p:txBody>
          <a:bodyPr wrap="square" rtlCol="0">
            <a:spAutoFit/>
          </a:bodyPr>
          <a:p>
            <a:pPr marL="285750" indent="-285750">
              <a:buFont typeface="Arial" panose="020B0604020202020204" pitchFamily="34" charset="0"/>
              <a:buChar char="•"/>
            </a:pPr>
            <a:r>
              <a:rPr lang="en-US" altLang="zh-CN"/>
              <a:t>Dying does not hurt that much</a:t>
            </a:r>
            <a:endParaRPr lang="en-US" altLang="zh-CN"/>
          </a:p>
          <a:p>
            <a:pPr marL="285750" indent="-285750">
              <a:buFont typeface="Arial" panose="020B0604020202020204" pitchFamily="34" charset="0"/>
              <a:buChar char="•"/>
            </a:pPr>
            <a:r>
              <a:rPr lang="en-US" altLang="zh-CN"/>
              <a:t>Taking damage has big penalty</a:t>
            </a:r>
            <a:endParaRPr lang="en-US" altLang="zh-CN"/>
          </a:p>
          <a:p>
            <a:pPr marL="285750" indent="-285750">
              <a:buFont typeface="Arial" panose="020B0604020202020204" pitchFamily="34" charset="0"/>
              <a:buChar char="•"/>
            </a:pPr>
            <a:r>
              <a:rPr lang="en-US" altLang="zh-CN"/>
              <a:t>Idle penalty was almost nothing</a:t>
            </a:r>
            <a:endParaRPr lang="en-US" altLang="zh-CN"/>
          </a:p>
          <a:p>
            <a:pPr marL="285750" indent="-285750">
              <a:buFont typeface="Arial" panose="020B0604020202020204" pitchFamily="34" charset="0"/>
              <a:buChar char="•"/>
            </a:pPr>
            <a:r>
              <a:rPr lang="en-US" altLang="zh-CN">
                <a:solidFill>
                  <a:srgbClr val="FF0000"/>
                </a:solidFill>
              </a:rPr>
              <a:t>Staying in corner</a:t>
            </a:r>
            <a:endParaRPr lang="en-US" altLang="zh-CN">
              <a:solidFill>
                <a:srgbClr val="FF0000"/>
              </a:solidFill>
            </a:endParaRPr>
          </a:p>
        </p:txBody>
      </p:sp>
      <p:pic>
        <p:nvPicPr>
          <p:cNvPr id="26" name="图片 25"/>
          <p:cNvPicPr/>
          <p:nvPr/>
        </p:nvPicPr>
        <p:blipFill>
          <a:blip r:embed="rId3"/>
          <a:srcRect l="10939" t="8924" r="47573" b="2479"/>
          <a:stretch>
            <a:fillRect/>
          </a:stretch>
        </p:blipFill>
        <p:spPr>
          <a:xfrm>
            <a:off x="1355725" y="2730500"/>
            <a:ext cx="2444115" cy="2956560"/>
          </a:xfrm>
          <a:prstGeom prst="rect">
            <a:avLst/>
          </a:prstGeom>
        </p:spPr>
      </p:pic>
      <p:sp>
        <p:nvSpPr>
          <p:cNvPr id="27" name="矩形标注 26"/>
          <p:cNvSpPr/>
          <p:nvPr/>
        </p:nvSpPr>
        <p:spPr>
          <a:xfrm>
            <a:off x="6252845" y="5292725"/>
            <a:ext cx="4293870" cy="1168400"/>
          </a:xfrm>
          <a:prstGeom prst="wedgeRectCallout">
            <a:avLst>
              <a:gd name="adj1" fmla="val 69979"/>
              <a:gd name="adj2" fmla="val -7608"/>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8" name="文本框 27"/>
          <p:cNvSpPr txBox="1"/>
          <p:nvPr/>
        </p:nvSpPr>
        <p:spPr>
          <a:xfrm>
            <a:off x="6755130" y="5727700"/>
            <a:ext cx="3289935" cy="368300"/>
          </a:xfrm>
          <a:prstGeom prst="rect">
            <a:avLst/>
          </a:prstGeom>
          <a:noFill/>
        </p:spPr>
        <p:txBody>
          <a:bodyPr wrap="square" rtlCol="0">
            <a:spAutoFit/>
          </a:bodyPr>
          <a:p>
            <a:pPr algn="ctr"/>
            <a:r>
              <a:rPr lang="en-US" altLang="zh-CN"/>
              <a:t>Hiding = safe = optimal!</a:t>
            </a:r>
            <a:endParaRPr lang="en-US" altLang="zh-CN"/>
          </a:p>
        </p:txBody>
      </p:sp>
      <p:pic>
        <p:nvPicPr>
          <p:cNvPr id="5" name="tmpwppvideo_20251204_1_20251204_07151441.mp4">
            <a:hlinkClick r:id="" action="ppaction://media"/>
          </p:cNvPr>
          <p:cNvPicPr/>
          <p:nvPr>
            <a:videoFile r:link="rId4"/>
            <p:extLst>
              <p:ext uri="{DAA4B4D4-6D71-4841-9C94-3DE7FCFB9230}">
                <p14:media xmlns:p14="http://schemas.microsoft.com/office/powerpoint/2010/main" r:embed="rId5"/>
              </p:ext>
            </p:extLst>
          </p:nvPr>
        </p:nvPicPr>
        <p:blipFill>
          <a:blip r:embed="rId6"/>
          <a:stretch>
            <a:fillRect/>
          </a:stretch>
        </p:blipFill>
        <p:spPr>
          <a:xfrm>
            <a:off x="5039360" y="1414780"/>
            <a:ext cx="6388735" cy="3187065"/>
          </a:xfrm>
          <a:prstGeom prst="rect">
            <a:avLst/>
          </a:prstGeom>
        </p:spPr>
      </p:pic>
    </p:spTree>
    <p:custDataLst>
      <p:tags r:id="rId7"/>
    </p:custDataLst>
  </p:cSld>
  <p:clrMapOvr>
    <a:masterClrMapping/>
  </p:clrMapOvr>
  <p:timing>
    <p:tnLst>
      <p:par>
        <p:cTn id="1" dur="indefinite" restart="never" nodeType="tmRoot">
          <p:childTnLst>
            <p:video fullScrn="0">
              <p:cMediaNode>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4064000" cy="521970"/>
          </a:xfrm>
          <a:prstGeom prst="rect">
            <a:avLst/>
          </a:prstGeom>
          <a:noFill/>
        </p:spPr>
        <p:txBody>
          <a:bodyPr wrap="square" rtlCol="0">
            <a:spAutoFit/>
          </a:bodyPr>
          <a:p>
            <a:r>
              <a:rPr lang="en-US" altLang="zh-CN" sz="2800" b="1"/>
              <a:t>Reward Engineering</a:t>
            </a:r>
            <a:endParaRPr lang="en-US" altLang="zh-CN" sz="2800" b="1"/>
          </a:p>
        </p:txBody>
      </p:sp>
      <p:pic>
        <p:nvPicPr>
          <p:cNvPr id="3" name="图片 2"/>
          <p:cNvPicPr/>
          <p:nvPr/>
        </p:nvPicPr>
        <p:blipFill>
          <a:blip r:embed="rId1"/>
          <a:stretch>
            <a:fillRect/>
          </a:stretch>
        </p:blipFill>
        <p:spPr>
          <a:xfrm>
            <a:off x="92710" y="5597525"/>
            <a:ext cx="1168400" cy="1157605"/>
          </a:xfrm>
          <a:prstGeom prst="rect">
            <a:avLst/>
          </a:prstGeom>
        </p:spPr>
      </p:pic>
      <p:pic>
        <p:nvPicPr>
          <p:cNvPr id="8" name="图片 7"/>
          <p:cNvPicPr/>
          <p:nvPr/>
        </p:nvPicPr>
        <p:blipFill>
          <a:blip r:embed="rId2"/>
          <a:stretch>
            <a:fillRect/>
          </a:stretch>
        </p:blipFill>
        <p:spPr>
          <a:xfrm>
            <a:off x="11503025" y="5368925"/>
            <a:ext cx="590550" cy="1386205"/>
          </a:xfrm>
          <a:prstGeom prst="rect">
            <a:avLst/>
          </a:prstGeom>
        </p:spPr>
      </p:pic>
      <p:sp>
        <p:nvSpPr>
          <p:cNvPr id="17" name="文本框 16"/>
          <p:cNvSpPr txBox="1"/>
          <p:nvPr/>
        </p:nvSpPr>
        <p:spPr>
          <a:xfrm>
            <a:off x="710565" y="1397000"/>
            <a:ext cx="3734435" cy="1476375"/>
          </a:xfrm>
          <a:prstGeom prst="rect">
            <a:avLst/>
          </a:prstGeom>
          <a:noFill/>
        </p:spPr>
        <p:txBody>
          <a:bodyPr wrap="square" rtlCol="0">
            <a:spAutoFit/>
          </a:bodyPr>
          <a:p>
            <a:pPr marL="285750" indent="-285750">
              <a:buFont typeface="Arial" panose="020B0604020202020204" pitchFamily="34" charset="0"/>
              <a:buChar char="•"/>
            </a:pPr>
            <a:r>
              <a:rPr lang="en-US" altLang="zh-CN"/>
              <a:t>Made defeat penalty bigger</a:t>
            </a:r>
            <a:endParaRPr lang="en-US" altLang="zh-CN"/>
          </a:p>
          <a:p>
            <a:pPr marL="285750" indent="-285750">
              <a:buFont typeface="Arial" panose="020B0604020202020204" pitchFamily="34" charset="0"/>
              <a:buChar char="•"/>
            </a:pPr>
            <a:r>
              <a:rPr lang="en-US" altLang="zh-CN"/>
              <a:t>Added real inactivity penalties</a:t>
            </a:r>
            <a:endParaRPr lang="en-US" altLang="zh-CN"/>
          </a:p>
          <a:p>
            <a:pPr marL="285750" indent="-285750">
              <a:buFont typeface="Arial" panose="020B0604020202020204" pitchFamily="34" charset="0"/>
              <a:buChar char="•"/>
            </a:pPr>
            <a:r>
              <a:rPr lang="en-US" altLang="zh-CN"/>
              <a:t>Dealing damage big reward</a:t>
            </a:r>
            <a:endParaRPr lang="en-US" altLang="zh-CN"/>
          </a:p>
          <a:p>
            <a:pPr marL="285750" indent="-285750">
              <a:buFont typeface="Arial" panose="020B0604020202020204" pitchFamily="34" charset="0"/>
              <a:buChar char="•"/>
            </a:pPr>
            <a:r>
              <a:rPr lang="en-US" altLang="zh-CN"/>
              <a:t>Victory highly rewarding</a:t>
            </a:r>
            <a:endParaRPr lang="en-US" altLang="zh-CN"/>
          </a:p>
          <a:p>
            <a:pPr marL="285750" indent="-285750">
              <a:buFont typeface="Arial" panose="020B0604020202020204" pitchFamily="34" charset="0"/>
              <a:buChar char="•"/>
            </a:pPr>
            <a:r>
              <a:rPr lang="en-US" altLang="zh-CN">
                <a:solidFill>
                  <a:srgbClr val="FF0000"/>
                </a:solidFill>
              </a:rPr>
              <a:t>Now uses all cogfly rightaway</a:t>
            </a:r>
            <a:endParaRPr lang="en-US" altLang="zh-CN">
              <a:solidFill>
                <a:srgbClr val="FF0000"/>
              </a:solidFill>
            </a:endParaRPr>
          </a:p>
        </p:txBody>
      </p:sp>
      <p:pic>
        <p:nvPicPr>
          <p:cNvPr id="5" name="图片 4"/>
          <p:cNvPicPr>
            <a:picLocks noChangeAspect="1"/>
          </p:cNvPicPr>
          <p:nvPr/>
        </p:nvPicPr>
        <p:blipFill>
          <a:blip r:embed="rId3"/>
          <a:stretch>
            <a:fillRect/>
          </a:stretch>
        </p:blipFill>
        <p:spPr>
          <a:xfrm>
            <a:off x="1515745" y="3114675"/>
            <a:ext cx="2124075" cy="2724150"/>
          </a:xfrm>
          <a:prstGeom prst="rect">
            <a:avLst/>
          </a:prstGeom>
        </p:spPr>
      </p:pic>
      <p:sp>
        <p:nvSpPr>
          <p:cNvPr id="11" name="矩形标注 10"/>
          <p:cNvSpPr/>
          <p:nvPr/>
        </p:nvSpPr>
        <p:spPr>
          <a:xfrm>
            <a:off x="6252845" y="5292725"/>
            <a:ext cx="4293870" cy="1168400"/>
          </a:xfrm>
          <a:prstGeom prst="wedgeRectCallout">
            <a:avLst>
              <a:gd name="adj1" fmla="val 69979"/>
              <a:gd name="adj2" fmla="val -7608"/>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文本框 5"/>
          <p:cNvSpPr txBox="1"/>
          <p:nvPr/>
        </p:nvSpPr>
        <p:spPr>
          <a:xfrm>
            <a:off x="6755130" y="5727700"/>
            <a:ext cx="3289935" cy="368300"/>
          </a:xfrm>
          <a:prstGeom prst="rect">
            <a:avLst/>
          </a:prstGeom>
          <a:noFill/>
        </p:spPr>
        <p:txBody>
          <a:bodyPr wrap="square" rtlCol="0">
            <a:spAutoFit/>
          </a:bodyPr>
          <a:p>
            <a:r>
              <a:rPr lang="en-US" altLang="zh-CN"/>
              <a:t>Using cogfly no cost, why not!</a:t>
            </a:r>
            <a:endParaRPr lang="en-US" altLang="zh-CN"/>
          </a:p>
        </p:txBody>
      </p:sp>
      <p:pic>
        <p:nvPicPr>
          <p:cNvPr id="7" name="tmpwppvideo_20251204_1_20251204_07174467.mp4">
            <a:hlinkClick r:id="" action="ppaction://media"/>
          </p:cNvPr>
          <p:cNvPicPr/>
          <p:nvPr>
            <a:videoFile r:link="rId4"/>
            <p:extLst>
              <p:ext uri="{DAA4B4D4-6D71-4841-9C94-3DE7FCFB9230}">
                <p14:media xmlns:p14="http://schemas.microsoft.com/office/powerpoint/2010/main" r:embed="rId5"/>
              </p:ext>
            </p:extLst>
          </p:nvPr>
        </p:nvPicPr>
        <p:blipFill>
          <a:blip r:embed="rId6"/>
          <a:stretch>
            <a:fillRect/>
          </a:stretch>
        </p:blipFill>
        <p:spPr>
          <a:xfrm>
            <a:off x="5788660" y="1268730"/>
            <a:ext cx="5222240" cy="3354070"/>
          </a:xfrm>
          <a:prstGeom prst="rect">
            <a:avLst/>
          </a:prstGeom>
        </p:spPr>
      </p:pic>
    </p:spTree>
    <p:custDataLst>
      <p:tags r:id="rId7"/>
    </p:custDataLst>
  </p:cSld>
  <p:clrMapOvr>
    <a:masterClrMapping/>
  </p:clrMapOvr>
  <p:timing>
    <p:tnLst>
      <p:par>
        <p:cTn id="1" dur="indefinite" restart="never" nodeType="tmRoot">
          <p:childTnLst>
            <p:video fullScrn="0">
              <p:cMediaNode>
                <p:cTn id="2" fill="hold" display="1">
                  <p:stCondLst>
                    <p:cond delay="indefinite"/>
                  </p:stCondLst>
                </p:cTn>
                <p:tgtEl>
                  <p:spTgt spid="7"/>
                </p:tgtEl>
              </p:cMediaNode>
            </p:video>
            <p:seq concurrent="1" nextAc="seek">
              <p:cTn id="3" restart="whenNotActive" fill="hold" evtFilter="cancelBubble" nodeType="interactiveSeq">
                <p:stCondLst>
                  <p:cond evt="onClick" delay="0">
                    <p:tgtEl>
                      <p:spTgt spid="7"/>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4064000" cy="521970"/>
          </a:xfrm>
          <a:prstGeom prst="rect">
            <a:avLst/>
          </a:prstGeom>
          <a:noFill/>
        </p:spPr>
        <p:txBody>
          <a:bodyPr wrap="square" rtlCol="0">
            <a:spAutoFit/>
          </a:bodyPr>
          <a:p>
            <a:r>
              <a:rPr lang="en-US" altLang="zh-CN" sz="2800" b="1"/>
              <a:t>Reward Engineering</a:t>
            </a:r>
            <a:endParaRPr lang="en-US" altLang="zh-CN" sz="2800" b="1"/>
          </a:p>
        </p:txBody>
      </p:sp>
      <p:pic>
        <p:nvPicPr>
          <p:cNvPr id="3" name="图片 2"/>
          <p:cNvPicPr/>
          <p:nvPr/>
        </p:nvPicPr>
        <p:blipFill>
          <a:blip r:embed="rId1"/>
          <a:stretch>
            <a:fillRect/>
          </a:stretch>
        </p:blipFill>
        <p:spPr>
          <a:xfrm>
            <a:off x="92710" y="5597525"/>
            <a:ext cx="1168400" cy="1157605"/>
          </a:xfrm>
          <a:prstGeom prst="rect">
            <a:avLst/>
          </a:prstGeom>
        </p:spPr>
      </p:pic>
      <p:pic>
        <p:nvPicPr>
          <p:cNvPr id="8" name="图片 7"/>
          <p:cNvPicPr/>
          <p:nvPr/>
        </p:nvPicPr>
        <p:blipFill>
          <a:blip r:embed="rId2"/>
          <a:stretch>
            <a:fillRect/>
          </a:stretch>
        </p:blipFill>
        <p:spPr>
          <a:xfrm>
            <a:off x="11503025" y="5368925"/>
            <a:ext cx="590550" cy="1386205"/>
          </a:xfrm>
          <a:prstGeom prst="rect">
            <a:avLst/>
          </a:prstGeom>
        </p:spPr>
      </p:pic>
      <p:sp>
        <p:nvSpPr>
          <p:cNvPr id="17" name="文本框 16"/>
          <p:cNvSpPr txBox="1"/>
          <p:nvPr/>
        </p:nvSpPr>
        <p:spPr>
          <a:xfrm>
            <a:off x="710565" y="1397000"/>
            <a:ext cx="3734435" cy="1476375"/>
          </a:xfrm>
          <a:prstGeom prst="rect">
            <a:avLst/>
          </a:prstGeom>
          <a:noFill/>
        </p:spPr>
        <p:txBody>
          <a:bodyPr wrap="square" rtlCol="0">
            <a:spAutoFit/>
          </a:bodyPr>
          <a:p>
            <a:pPr marL="285750" indent="-285750">
              <a:buFont typeface="Arial" panose="020B0604020202020204" pitchFamily="34" charset="0"/>
              <a:buChar char="•"/>
            </a:pPr>
            <a:r>
              <a:rPr lang="en-US" altLang="zh-CN"/>
              <a:t>Add cogfly cooldown</a:t>
            </a:r>
            <a:endParaRPr lang="en-US" altLang="zh-CN"/>
          </a:p>
          <a:p>
            <a:pPr marL="285750" indent="-285750">
              <a:buFont typeface="Arial" panose="020B0604020202020204" pitchFamily="34" charset="0"/>
              <a:buChar char="•"/>
            </a:pPr>
            <a:r>
              <a:rPr lang="en-US" altLang="zh-CN"/>
              <a:t>Award for attack damage dealt</a:t>
            </a:r>
            <a:endParaRPr lang="en-US" altLang="zh-CN"/>
          </a:p>
          <a:p>
            <a:pPr marL="285750" indent="-285750">
              <a:buFont typeface="Arial" panose="020B0604020202020204" pitchFamily="34" charset="0"/>
              <a:buChar char="•"/>
            </a:pPr>
            <a:r>
              <a:rPr lang="en-US" altLang="zh-CN"/>
              <a:t>More penalty on defeat</a:t>
            </a:r>
            <a:endParaRPr lang="en-US" altLang="zh-CN"/>
          </a:p>
          <a:p>
            <a:pPr marL="285750" indent="-285750">
              <a:buFont typeface="Arial" panose="020B0604020202020204" pitchFamily="34" charset="0"/>
              <a:buChar char="•"/>
            </a:pPr>
            <a:r>
              <a:rPr lang="en-US" altLang="zh-CN"/>
              <a:t>Extra penalty on boss hp</a:t>
            </a:r>
            <a:endParaRPr lang="en-US" altLang="zh-CN"/>
          </a:p>
          <a:p>
            <a:pPr marL="285750" indent="-285750">
              <a:buFont typeface="Arial" panose="020B0604020202020204" pitchFamily="34" charset="0"/>
              <a:buChar char="•"/>
            </a:pPr>
            <a:r>
              <a:rPr lang="en-US" altLang="zh-CN">
                <a:solidFill>
                  <a:srgbClr val="FF0000"/>
                </a:solidFill>
              </a:rPr>
              <a:t>Does not heal up!</a:t>
            </a:r>
            <a:endParaRPr lang="en-US" altLang="zh-CN">
              <a:solidFill>
                <a:srgbClr val="FF0000"/>
              </a:solidFill>
            </a:endParaRPr>
          </a:p>
        </p:txBody>
      </p:sp>
      <p:pic>
        <p:nvPicPr>
          <p:cNvPr id="9" name="图片 8"/>
          <p:cNvPicPr>
            <a:picLocks noChangeAspect="1"/>
          </p:cNvPicPr>
          <p:nvPr/>
        </p:nvPicPr>
        <p:blipFill>
          <a:blip r:embed="rId3"/>
          <a:stretch>
            <a:fillRect/>
          </a:stretch>
        </p:blipFill>
        <p:spPr>
          <a:xfrm>
            <a:off x="1355725" y="2998470"/>
            <a:ext cx="2113915" cy="3064510"/>
          </a:xfrm>
          <a:prstGeom prst="rect">
            <a:avLst/>
          </a:prstGeom>
        </p:spPr>
      </p:pic>
      <p:sp>
        <p:nvSpPr>
          <p:cNvPr id="10" name="矩形标注 9"/>
          <p:cNvSpPr/>
          <p:nvPr/>
        </p:nvSpPr>
        <p:spPr>
          <a:xfrm>
            <a:off x="6252845" y="5292725"/>
            <a:ext cx="4293870" cy="1168400"/>
          </a:xfrm>
          <a:prstGeom prst="wedgeRectCallout">
            <a:avLst>
              <a:gd name="adj1" fmla="val 69979"/>
              <a:gd name="adj2" fmla="val -7608"/>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文本框 12"/>
          <p:cNvSpPr txBox="1"/>
          <p:nvPr/>
        </p:nvSpPr>
        <p:spPr>
          <a:xfrm>
            <a:off x="6755130" y="5727700"/>
            <a:ext cx="3289935" cy="368300"/>
          </a:xfrm>
          <a:prstGeom prst="rect">
            <a:avLst/>
          </a:prstGeom>
          <a:noFill/>
        </p:spPr>
        <p:txBody>
          <a:bodyPr wrap="square" rtlCol="0">
            <a:spAutoFit/>
          </a:bodyPr>
          <a:p>
            <a:pPr algn="ctr"/>
            <a:r>
              <a:rPr lang="en-US" altLang="zh-CN"/>
              <a:t>Why heal?</a:t>
            </a:r>
            <a:endParaRPr lang="en-US" altLang="zh-CN"/>
          </a:p>
        </p:txBody>
      </p:sp>
      <p:pic>
        <p:nvPicPr>
          <p:cNvPr id="2" name="tmpwppvideo_20251204_1_20251204_07170447.mp4">
            <a:hlinkClick r:id="" action="ppaction://media"/>
          </p:cNvPr>
          <p:cNvPicPr/>
          <p:nvPr>
            <a:videoFile r:link="rId4"/>
            <p:extLst>
              <p:ext uri="{DAA4B4D4-6D71-4841-9C94-3DE7FCFB9230}">
                <p14:media xmlns:p14="http://schemas.microsoft.com/office/powerpoint/2010/main" r:embed="rId5"/>
              </p:ext>
            </p:extLst>
          </p:nvPr>
        </p:nvPicPr>
        <p:blipFill>
          <a:blip r:embed="rId6"/>
          <a:stretch>
            <a:fillRect/>
          </a:stretch>
        </p:blipFill>
        <p:spPr>
          <a:xfrm>
            <a:off x="5147945" y="1231900"/>
            <a:ext cx="6395085" cy="3597275"/>
          </a:xfrm>
          <a:prstGeom prst="rect">
            <a:avLst/>
          </a:prstGeom>
        </p:spPr>
      </p:pic>
    </p:spTree>
    <p:custDataLst>
      <p:tags r:id="rId7"/>
    </p:custDataLst>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4064000" cy="521970"/>
          </a:xfrm>
          <a:prstGeom prst="rect">
            <a:avLst/>
          </a:prstGeom>
          <a:noFill/>
        </p:spPr>
        <p:txBody>
          <a:bodyPr wrap="square" rtlCol="0">
            <a:spAutoFit/>
          </a:bodyPr>
          <a:p>
            <a:r>
              <a:rPr lang="en-US" altLang="zh-CN" sz="2800" b="1"/>
              <a:t>Reward Engineering</a:t>
            </a:r>
            <a:endParaRPr lang="en-US" altLang="zh-CN" sz="2800" b="1"/>
          </a:p>
        </p:txBody>
      </p:sp>
      <p:pic>
        <p:nvPicPr>
          <p:cNvPr id="3" name="图片 2"/>
          <p:cNvPicPr/>
          <p:nvPr/>
        </p:nvPicPr>
        <p:blipFill>
          <a:blip r:embed="rId1"/>
          <a:stretch>
            <a:fillRect/>
          </a:stretch>
        </p:blipFill>
        <p:spPr>
          <a:xfrm>
            <a:off x="92710" y="5597525"/>
            <a:ext cx="1168400" cy="1157605"/>
          </a:xfrm>
          <a:prstGeom prst="rect">
            <a:avLst/>
          </a:prstGeom>
        </p:spPr>
      </p:pic>
      <p:pic>
        <p:nvPicPr>
          <p:cNvPr id="5" name="图片 4"/>
          <p:cNvPicPr/>
          <p:nvPr/>
        </p:nvPicPr>
        <p:blipFill>
          <a:blip r:embed="rId2"/>
          <a:stretch>
            <a:fillRect/>
          </a:stretch>
        </p:blipFill>
        <p:spPr>
          <a:xfrm>
            <a:off x="11092815" y="5597525"/>
            <a:ext cx="1028700" cy="1195070"/>
          </a:xfrm>
          <a:prstGeom prst="rect">
            <a:avLst/>
          </a:prstGeom>
        </p:spPr>
      </p:pic>
      <p:pic>
        <p:nvPicPr>
          <p:cNvPr id="6" name="图片 5"/>
          <p:cNvPicPr>
            <a:picLocks noChangeAspect="1"/>
          </p:cNvPicPr>
          <p:nvPr/>
        </p:nvPicPr>
        <p:blipFill>
          <a:blip r:embed="rId3"/>
          <a:stretch>
            <a:fillRect/>
          </a:stretch>
        </p:blipFill>
        <p:spPr>
          <a:xfrm>
            <a:off x="4223385" y="3045460"/>
            <a:ext cx="3592830" cy="2575560"/>
          </a:xfrm>
          <a:prstGeom prst="rect">
            <a:avLst/>
          </a:prstGeom>
        </p:spPr>
      </p:pic>
      <p:sp>
        <p:nvSpPr>
          <p:cNvPr id="17" name="文本框 16"/>
          <p:cNvSpPr txBox="1"/>
          <p:nvPr/>
        </p:nvSpPr>
        <p:spPr>
          <a:xfrm>
            <a:off x="2229485" y="1846580"/>
            <a:ext cx="7733665" cy="1198880"/>
          </a:xfrm>
          <a:prstGeom prst="rect">
            <a:avLst/>
          </a:prstGeom>
          <a:noFill/>
        </p:spPr>
        <p:txBody>
          <a:bodyPr wrap="square" rtlCol="0">
            <a:spAutoFit/>
          </a:bodyPr>
          <a:p>
            <a:pPr marL="285750" indent="-285750">
              <a:buFont typeface="Arial" panose="020B0604020202020204" pitchFamily="34" charset="0"/>
              <a:buChar char="•"/>
            </a:pPr>
            <a:r>
              <a:rPr lang="en-US" altLang="zh-CN"/>
              <a:t>Extra reward for boss taking damange</a:t>
            </a:r>
            <a:endParaRPr lang="en-US" altLang="zh-CN"/>
          </a:p>
          <a:p>
            <a:pPr marL="285750" indent="-285750">
              <a:buFont typeface="Arial" panose="020B0604020202020204" pitchFamily="34" charset="0"/>
              <a:buChar char="•"/>
            </a:pPr>
            <a:r>
              <a:rPr lang="en-US" altLang="zh-CN"/>
              <a:t>Big reward for successful heals</a:t>
            </a:r>
            <a:endParaRPr lang="en-US" altLang="zh-CN"/>
          </a:p>
          <a:p>
            <a:pPr marL="285750" indent="-285750">
              <a:buFont typeface="Arial" panose="020B0604020202020204" pitchFamily="34" charset="0"/>
              <a:buChar char="•"/>
            </a:pPr>
            <a:r>
              <a:rPr lang="en-US" altLang="zh-CN"/>
              <a:t>Small punishment for failed heals (interrupted or not enough silk)</a:t>
            </a:r>
            <a:endParaRPr lang="en-US" altLang="zh-CN"/>
          </a:p>
          <a:p>
            <a:pPr marL="285750" indent="-285750">
              <a:buFont typeface="Arial" panose="020B0604020202020204" pitchFamily="34" charset="0"/>
              <a:buChar char="•"/>
            </a:pPr>
            <a:endParaRPr lang="en-US" altLang="zh-CN">
              <a:solidFill>
                <a:srgbClr val="FF0000"/>
              </a:solidFill>
            </a:endParaRPr>
          </a:p>
        </p:txBody>
      </p:sp>
    </p:spTree>
    <p:custDataLst>
      <p:tags r:id="rId4"/>
    </p:custData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4064000" cy="521970"/>
          </a:xfrm>
          <a:prstGeom prst="rect">
            <a:avLst/>
          </a:prstGeom>
          <a:noFill/>
        </p:spPr>
        <p:txBody>
          <a:bodyPr wrap="square" rtlCol="0">
            <a:spAutoFit/>
          </a:bodyPr>
          <a:p>
            <a:r>
              <a:rPr lang="en-US" altLang="zh-CN" sz="2800" b="1"/>
              <a:t>Result &amp; Conclusion</a:t>
            </a:r>
            <a:endParaRPr lang="en-US" altLang="zh-CN" sz="2800" b="1"/>
          </a:p>
        </p:txBody>
      </p:sp>
      <p:pic>
        <p:nvPicPr>
          <p:cNvPr id="2" name="Hollow Knight Silksong 2025-12-04 04-05-26_1_20251204_05515443">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4445000" y="1267460"/>
            <a:ext cx="6925945" cy="3895725"/>
          </a:xfrm>
          <a:prstGeom prst="rect">
            <a:avLst/>
          </a:prstGeom>
        </p:spPr>
      </p:pic>
      <p:sp>
        <p:nvSpPr>
          <p:cNvPr id="7" name="文本框 6"/>
          <p:cNvSpPr txBox="1"/>
          <p:nvPr/>
        </p:nvSpPr>
        <p:spPr>
          <a:xfrm>
            <a:off x="711200" y="2614295"/>
            <a:ext cx="3403600" cy="1630045"/>
          </a:xfrm>
          <a:prstGeom prst="rect">
            <a:avLst/>
          </a:prstGeom>
          <a:noFill/>
        </p:spPr>
        <p:txBody>
          <a:bodyPr wrap="square" rtlCol="0">
            <a:spAutoFit/>
          </a:bodyPr>
          <a:p>
            <a:r>
              <a:rPr lang="en-US" altLang="zh-CN" sz="2000" b="1"/>
              <a:t>Out of 10 episodes:</a:t>
            </a:r>
            <a:endParaRPr lang="en-US" altLang="zh-CN" sz="2000" b="1"/>
          </a:p>
          <a:p>
            <a:endParaRPr lang="en-US" altLang="zh-CN" sz="2000" b="1"/>
          </a:p>
          <a:p>
            <a:r>
              <a:rPr lang="en-US" altLang="zh-CN" sz="2000" b="1"/>
              <a:t>4/10 success rate</a:t>
            </a:r>
            <a:endParaRPr lang="en-US" altLang="zh-CN" sz="2000" b="1"/>
          </a:p>
          <a:p>
            <a:endParaRPr lang="en-US" altLang="zh-CN" sz="2000" b="1"/>
          </a:p>
          <a:p>
            <a:r>
              <a:rPr lang="en-US" altLang="zh-CN" sz="2000" b="1"/>
              <a:t>Average 20.8% boss hp</a:t>
            </a:r>
            <a:endParaRPr lang="en-US" altLang="zh-CN" sz="2000" b="1"/>
          </a:p>
        </p:txBody>
      </p:sp>
      <p:pic>
        <p:nvPicPr>
          <p:cNvPr id="10" name="图片 9"/>
          <p:cNvPicPr/>
          <p:nvPr/>
        </p:nvPicPr>
        <p:blipFill>
          <a:blip r:embed="rId5"/>
          <a:stretch>
            <a:fillRect/>
          </a:stretch>
        </p:blipFill>
        <p:spPr>
          <a:xfrm>
            <a:off x="10497820" y="5569585"/>
            <a:ext cx="1694180" cy="1288415"/>
          </a:xfrm>
          <a:prstGeom prst="rect">
            <a:avLst/>
          </a:prstGeom>
        </p:spPr>
      </p:pic>
      <p:pic>
        <p:nvPicPr>
          <p:cNvPr id="11" name="图片 10"/>
          <p:cNvPicPr/>
          <p:nvPr/>
        </p:nvPicPr>
        <p:blipFill>
          <a:blip r:embed="rId6"/>
          <a:stretch>
            <a:fillRect/>
          </a:stretch>
        </p:blipFill>
        <p:spPr>
          <a:xfrm>
            <a:off x="0" y="5492750"/>
            <a:ext cx="1257935" cy="1365250"/>
          </a:xfrm>
          <a:prstGeom prst="rect">
            <a:avLst/>
          </a:prstGeom>
        </p:spPr>
      </p:pic>
      <p:sp>
        <p:nvSpPr>
          <p:cNvPr id="12" name="文本框 11"/>
          <p:cNvSpPr txBox="1"/>
          <p:nvPr/>
        </p:nvSpPr>
        <p:spPr>
          <a:xfrm>
            <a:off x="4064000" y="5732145"/>
            <a:ext cx="4064000" cy="706755"/>
          </a:xfrm>
          <a:prstGeom prst="rect">
            <a:avLst/>
          </a:prstGeom>
          <a:noFill/>
        </p:spPr>
        <p:txBody>
          <a:bodyPr wrap="square" rtlCol="0">
            <a:spAutoFit/>
          </a:bodyPr>
          <a:p>
            <a:pPr algn="ctr"/>
            <a:r>
              <a:rPr lang="en-US" altLang="zh-CN" sz="4000" b="1"/>
              <a:t>Thank you!</a:t>
            </a:r>
            <a:endParaRPr lang="en-US" altLang="zh-CN" sz="4000" b="1"/>
          </a:p>
        </p:txBody>
      </p:sp>
    </p:spTree>
    <p:custDataLst>
      <p:tags r:id="rId7"/>
    </p:custDataLst>
  </p:cSld>
  <p:clrMapOvr>
    <a:masterClrMapping/>
  </p:clrMapOvr>
  <p:timing>
    <p:tnLst>
      <p:par>
        <p:cTn id="1" dur="indefinite" restart="never" nodeType="tmRoot">
          <p:childTnLst>
            <p:video fullScrn="0">
              <p:cMediaNode vol="0" mute="1">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4064000" cy="521970"/>
          </a:xfrm>
          <a:prstGeom prst="rect">
            <a:avLst/>
          </a:prstGeom>
          <a:noFill/>
        </p:spPr>
        <p:txBody>
          <a:bodyPr wrap="square" rtlCol="0">
            <a:spAutoFit/>
          </a:bodyPr>
          <a:p>
            <a:r>
              <a:rPr lang="en-US" altLang="zh-CN" sz="2800" b="1"/>
              <a:t>Problem Context</a:t>
            </a:r>
            <a:endParaRPr lang="en-US" altLang="zh-CN" sz="2800" b="1"/>
          </a:p>
        </p:txBody>
      </p:sp>
      <p:pic>
        <p:nvPicPr>
          <p:cNvPr id="5" name="图片 4"/>
          <p:cNvPicPr/>
          <p:nvPr/>
        </p:nvPicPr>
        <p:blipFill>
          <a:blip r:embed="rId1"/>
          <a:stretch>
            <a:fillRect/>
          </a:stretch>
        </p:blipFill>
        <p:spPr>
          <a:xfrm>
            <a:off x="6122670" y="2185670"/>
            <a:ext cx="2141220" cy="2487295"/>
          </a:xfrm>
          <a:prstGeom prst="rect">
            <a:avLst/>
          </a:prstGeom>
        </p:spPr>
      </p:pic>
      <p:pic>
        <p:nvPicPr>
          <p:cNvPr id="6" name="图片 5"/>
          <p:cNvPicPr/>
          <p:nvPr/>
        </p:nvPicPr>
        <p:blipFill>
          <a:blip r:embed="rId2"/>
          <a:stretch>
            <a:fillRect/>
          </a:stretch>
        </p:blipFill>
        <p:spPr>
          <a:xfrm>
            <a:off x="3626485" y="2200910"/>
            <a:ext cx="2496185" cy="2472055"/>
          </a:xfrm>
          <a:prstGeom prst="rect">
            <a:avLst/>
          </a:prstGeom>
        </p:spPr>
      </p:pic>
      <p:sp>
        <p:nvSpPr>
          <p:cNvPr id="8" name="文本框 7"/>
          <p:cNvSpPr txBox="1"/>
          <p:nvPr/>
        </p:nvSpPr>
        <p:spPr>
          <a:xfrm>
            <a:off x="3798570" y="5135880"/>
            <a:ext cx="1424940" cy="368300"/>
          </a:xfrm>
          <a:prstGeom prst="rect">
            <a:avLst/>
          </a:prstGeom>
          <a:noFill/>
        </p:spPr>
        <p:txBody>
          <a:bodyPr wrap="square" rtlCol="0">
            <a:spAutoFit/>
          </a:bodyPr>
          <a:p>
            <a:r>
              <a:rPr lang="en-US" altLang="zh-CN"/>
              <a:t>Lace: Boss</a:t>
            </a:r>
            <a:endParaRPr lang="en-US" altLang="zh-CN"/>
          </a:p>
        </p:txBody>
      </p:sp>
      <p:sp>
        <p:nvSpPr>
          <p:cNvPr id="9" name="文本框 8"/>
          <p:cNvSpPr txBox="1"/>
          <p:nvPr/>
        </p:nvSpPr>
        <p:spPr>
          <a:xfrm>
            <a:off x="6480810" y="5135880"/>
            <a:ext cx="1424940" cy="368300"/>
          </a:xfrm>
          <a:prstGeom prst="rect">
            <a:avLst/>
          </a:prstGeom>
          <a:noFill/>
        </p:spPr>
        <p:txBody>
          <a:bodyPr wrap="square" rtlCol="0">
            <a:spAutoFit/>
          </a:bodyPr>
          <a:p>
            <a:r>
              <a:rPr lang="en-US" altLang="zh-CN"/>
              <a:t>Hornet: Bot</a:t>
            </a:r>
            <a:endParaRPr lang="en-US" altLang="zh-CN"/>
          </a:p>
        </p:txBody>
      </p:sp>
    </p:spTree>
    <p:custDataLst>
      <p:tags r:id="rId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4064000" cy="521970"/>
          </a:xfrm>
          <a:prstGeom prst="rect">
            <a:avLst/>
          </a:prstGeom>
          <a:noFill/>
        </p:spPr>
        <p:txBody>
          <a:bodyPr wrap="square" rtlCol="0">
            <a:spAutoFit/>
          </a:bodyPr>
          <a:p>
            <a:r>
              <a:rPr lang="en-US" altLang="zh-CN" sz="2800" b="1"/>
              <a:t>Environment</a:t>
            </a:r>
            <a:endParaRPr lang="en-US" altLang="zh-CN" sz="2800" b="1"/>
          </a:p>
        </p:txBody>
      </p:sp>
      <p:pic>
        <p:nvPicPr>
          <p:cNvPr id="5" name="图片 4"/>
          <p:cNvPicPr/>
          <p:nvPr/>
        </p:nvPicPr>
        <p:blipFill>
          <a:blip r:embed="rId1"/>
          <a:stretch>
            <a:fillRect/>
          </a:stretch>
        </p:blipFill>
        <p:spPr>
          <a:xfrm>
            <a:off x="11092815" y="5597525"/>
            <a:ext cx="1028700" cy="1195070"/>
          </a:xfrm>
          <a:prstGeom prst="rect">
            <a:avLst/>
          </a:prstGeom>
        </p:spPr>
      </p:pic>
      <p:pic>
        <p:nvPicPr>
          <p:cNvPr id="6" name="图片 5"/>
          <p:cNvPicPr/>
          <p:nvPr/>
        </p:nvPicPr>
        <p:blipFill>
          <a:blip r:embed="rId2"/>
          <a:stretch>
            <a:fillRect/>
          </a:stretch>
        </p:blipFill>
        <p:spPr>
          <a:xfrm>
            <a:off x="92710" y="5597525"/>
            <a:ext cx="1168400" cy="1157605"/>
          </a:xfrm>
          <a:prstGeom prst="rect">
            <a:avLst/>
          </a:prstGeom>
        </p:spPr>
      </p:pic>
      <p:pic>
        <p:nvPicPr>
          <p:cNvPr id="2" name="图片 1"/>
          <p:cNvPicPr>
            <a:picLocks noChangeAspect="1"/>
          </p:cNvPicPr>
          <p:nvPr/>
        </p:nvPicPr>
        <p:blipFill>
          <a:blip r:embed="rId3"/>
          <a:stretch>
            <a:fillRect/>
          </a:stretch>
        </p:blipFill>
        <p:spPr>
          <a:xfrm>
            <a:off x="1648460" y="1191895"/>
            <a:ext cx="8895715" cy="4984750"/>
          </a:xfrm>
          <a:prstGeom prst="rect">
            <a:avLst/>
          </a:prstGeom>
        </p:spPr>
      </p:pic>
      <p:sp>
        <p:nvSpPr>
          <p:cNvPr id="3" name="文本框 2"/>
          <p:cNvSpPr txBox="1"/>
          <p:nvPr/>
        </p:nvSpPr>
        <p:spPr>
          <a:xfrm>
            <a:off x="5917565" y="6300470"/>
            <a:ext cx="1577975" cy="368300"/>
          </a:xfrm>
          <a:prstGeom prst="rect">
            <a:avLst/>
          </a:prstGeom>
          <a:noFill/>
        </p:spPr>
        <p:txBody>
          <a:bodyPr wrap="square" rtlCol="0">
            <a:spAutoFit/>
          </a:bodyPr>
          <a:p>
            <a:r>
              <a:rPr lang="en-US" altLang="zh-CN"/>
              <a:t>boss hp (mod)</a:t>
            </a:r>
            <a:endParaRPr lang="en-US" altLang="zh-CN"/>
          </a:p>
        </p:txBody>
      </p:sp>
      <p:cxnSp>
        <p:nvCxnSpPr>
          <p:cNvPr id="7" name="直接箭头连接符 6"/>
          <p:cNvCxnSpPr>
            <a:stCxn id="3" idx="0"/>
          </p:cNvCxnSpPr>
          <p:nvPr/>
        </p:nvCxnSpPr>
        <p:spPr>
          <a:xfrm flipH="1" flipV="1">
            <a:off x="6584315" y="6038850"/>
            <a:ext cx="122555" cy="261620"/>
          </a:xfrm>
          <a:prstGeom prst="straightConnector1">
            <a:avLst/>
          </a:prstGeom>
          <a:ln>
            <a:solidFill>
              <a:schemeClr val="tx1"/>
            </a:solidFill>
            <a:tailEnd type="arrow"/>
          </a:ln>
        </p:spPr>
        <p:style>
          <a:lnRef idx="2">
            <a:schemeClr val="accent1"/>
          </a:lnRef>
          <a:fillRef idx="0">
            <a:srgbClr val="FFFFFF"/>
          </a:fillRef>
          <a:effectRef idx="0">
            <a:srgbClr val="FFFFFF"/>
          </a:effectRef>
          <a:fontRef idx="minor">
            <a:schemeClr val="tx1"/>
          </a:fontRef>
        </p:style>
      </p:cxnSp>
      <p:sp>
        <p:nvSpPr>
          <p:cNvPr id="10" name="文本框 9"/>
          <p:cNvSpPr txBox="1"/>
          <p:nvPr/>
        </p:nvSpPr>
        <p:spPr>
          <a:xfrm>
            <a:off x="5359400" y="1480820"/>
            <a:ext cx="1320800" cy="368300"/>
          </a:xfrm>
          <a:prstGeom prst="rect">
            <a:avLst/>
          </a:prstGeom>
          <a:noFill/>
        </p:spPr>
        <p:txBody>
          <a:bodyPr wrap="square" rtlCol="0">
            <a:spAutoFit/>
          </a:bodyPr>
          <a:p>
            <a:r>
              <a:rPr lang="en-US" altLang="zh-CN">
                <a:solidFill>
                  <a:schemeClr val="bg1"/>
                </a:solidFill>
              </a:rPr>
              <a:t>hornet hp</a:t>
            </a:r>
            <a:endParaRPr lang="en-US" altLang="zh-CN">
              <a:solidFill>
                <a:schemeClr val="bg1"/>
              </a:solidFill>
            </a:endParaRPr>
          </a:p>
        </p:txBody>
      </p:sp>
      <p:cxnSp>
        <p:nvCxnSpPr>
          <p:cNvPr id="11" name="直接箭头连接符 10"/>
          <p:cNvCxnSpPr>
            <a:stCxn id="10" idx="1"/>
          </p:cNvCxnSpPr>
          <p:nvPr/>
        </p:nvCxnSpPr>
        <p:spPr>
          <a:xfrm flipH="1">
            <a:off x="4917440" y="1664970"/>
            <a:ext cx="441960" cy="1905"/>
          </a:xfrm>
          <a:prstGeom prst="straightConnector1">
            <a:avLst/>
          </a:prstGeom>
          <a:ln>
            <a:solidFill>
              <a:schemeClr val="bg1"/>
            </a:solidFill>
            <a:tailEnd type="arrow"/>
          </a:ln>
        </p:spPr>
        <p:style>
          <a:lnRef idx="2">
            <a:schemeClr val="accent1"/>
          </a:lnRef>
          <a:fillRef idx="0">
            <a:srgbClr val="FFFFFF"/>
          </a:fillRef>
          <a:effectRef idx="0">
            <a:srgbClr val="FFFFFF"/>
          </a:effectRef>
          <a:fontRef idx="minor">
            <a:schemeClr val="tx1"/>
          </a:fontRef>
        </p:style>
      </p:cxnSp>
      <p:sp>
        <p:nvSpPr>
          <p:cNvPr id="12" name="文本框 11"/>
          <p:cNvSpPr txBox="1"/>
          <p:nvPr/>
        </p:nvSpPr>
        <p:spPr>
          <a:xfrm>
            <a:off x="1648460" y="2607945"/>
            <a:ext cx="1320800" cy="368300"/>
          </a:xfrm>
          <a:prstGeom prst="rect">
            <a:avLst/>
          </a:prstGeom>
          <a:noFill/>
        </p:spPr>
        <p:txBody>
          <a:bodyPr wrap="square" rtlCol="0">
            <a:spAutoFit/>
          </a:bodyPr>
          <a:p>
            <a:r>
              <a:rPr lang="en-US" altLang="zh-CN">
                <a:solidFill>
                  <a:schemeClr val="bg1"/>
                </a:solidFill>
              </a:rPr>
              <a:t>hornet silk</a:t>
            </a:r>
            <a:endParaRPr lang="en-US" altLang="zh-CN">
              <a:solidFill>
                <a:schemeClr val="bg1"/>
              </a:solidFill>
            </a:endParaRPr>
          </a:p>
        </p:txBody>
      </p:sp>
      <p:cxnSp>
        <p:nvCxnSpPr>
          <p:cNvPr id="13" name="直接箭头连接符 12"/>
          <p:cNvCxnSpPr>
            <a:stCxn id="12" idx="0"/>
          </p:cNvCxnSpPr>
          <p:nvPr/>
        </p:nvCxnSpPr>
        <p:spPr>
          <a:xfrm flipV="1">
            <a:off x="2308860" y="2219325"/>
            <a:ext cx="224790" cy="388620"/>
          </a:xfrm>
          <a:prstGeom prst="straightConnector1">
            <a:avLst/>
          </a:prstGeom>
          <a:ln>
            <a:solidFill>
              <a:schemeClr val="bg1"/>
            </a:solidFill>
            <a:tailEnd type="arrow"/>
          </a:ln>
        </p:spPr>
        <p:style>
          <a:lnRef idx="2">
            <a:schemeClr val="accent1"/>
          </a:lnRef>
          <a:fillRef idx="0">
            <a:srgbClr val="FFFFFF"/>
          </a:fillRef>
          <a:effectRef idx="0">
            <a:srgbClr val="FFFFFF"/>
          </a:effectRef>
          <a:fontRef idx="minor">
            <a:schemeClr val="tx1"/>
          </a:fontRef>
        </p:style>
      </p:cxnSp>
      <p:sp>
        <p:nvSpPr>
          <p:cNvPr id="14" name="文本框 13"/>
          <p:cNvSpPr txBox="1"/>
          <p:nvPr/>
        </p:nvSpPr>
        <p:spPr>
          <a:xfrm>
            <a:off x="3270885" y="2607945"/>
            <a:ext cx="568325" cy="368300"/>
          </a:xfrm>
          <a:prstGeom prst="rect">
            <a:avLst/>
          </a:prstGeom>
          <a:noFill/>
        </p:spPr>
        <p:txBody>
          <a:bodyPr wrap="square" rtlCol="0">
            <a:spAutoFit/>
          </a:bodyPr>
          <a:p>
            <a:r>
              <a:rPr lang="en-US" altLang="zh-CN">
                <a:solidFill>
                  <a:schemeClr val="bg1"/>
                </a:solidFill>
              </a:rPr>
              <a:t>tool</a:t>
            </a:r>
            <a:endParaRPr lang="en-US" altLang="zh-CN">
              <a:solidFill>
                <a:schemeClr val="bg1"/>
              </a:solidFill>
            </a:endParaRPr>
          </a:p>
        </p:txBody>
      </p:sp>
      <p:cxnSp>
        <p:nvCxnSpPr>
          <p:cNvPr id="15" name="直接箭头连接符 14"/>
          <p:cNvCxnSpPr>
            <a:stCxn id="14" idx="0"/>
          </p:cNvCxnSpPr>
          <p:nvPr/>
        </p:nvCxnSpPr>
        <p:spPr>
          <a:xfrm flipH="1" flipV="1">
            <a:off x="3352800" y="2286000"/>
            <a:ext cx="202565" cy="321945"/>
          </a:xfrm>
          <a:prstGeom prst="straightConnector1">
            <a:avLst/>
          </a:prstGeom>
          <a:ln>
            <a:solidFill>
              <a:schemeClr val="bg1"/>
            </a:solidFill>
            <a:tailEnd type="arrow"/>
          </a:ln>
        </p:spPr>
        <p:style>
          <a:lnRef idx="2">
            <a:schemeClr val="accent1"/>
          </a:lnRef>
          <a:fillRef idx="0">
            <a:srgbClr val="FFFFFF"/>
          </a:fillRef>
          <a:effectRef idx="0">
            <a:srgbClr val="FFFFFF"/>
          </a:effectRef>
          <a:fontRef idx="minor">
            <a:schemeClr val="tx1"/>
          </a:fontRef>
        </p:style>
      </p:cxnSp>
      <p:sp>
        <p:nvSpPr>
          <p:cNvPr id="16" name="文本框 15"/>
          <p:cNvSpPr txBox="1"/>
          <p:nvPr/>
        </p:nvSpPr>
        <p:spPr>
          <a:xfrm>
            <a:off x="4184015" y="1851025"/>
            <a:ext cx="733425" cy="368300"/>
          </a:xfrm>
          <a:prstGeom prst="rect">
            <a:avLst/>
          </a:prstGeom>
          <a:noFill/>
        </p:spPr>
        <p:txBody>
          <a:bodyPr wrap="square" rtlCol="0">
            <a:spAutoFit/>
          </a:bodyPr>
          <a:p>
            <a:r>
              <a:rPr lang="en-US" altLang="zh-CN">
                <a:solidFill>
                  <a:schemeClr val="bg1"/>
                </a:solidFill>
              </a:rPr>
              <a:t>spell</a:t>
            </a:r>
            <a:endParaRPr lang="en-US" altLang="zh-CN">
              <a:solidFill>
                <a:schemeClr val="bg1"/>
              </a:solidFill>
            </a:endParaRPr>
          </a:p>
        </p:txBody>
      </p:sp>
      <p:cxnSp>
        <p:nvCxnSpPr>
          <p:cNvPr id="17" name="直接箭头连接符 16"/>
          <p:cNvCxnSpPr>
            <a:stCxn id="16" idx="1"/>
          </p:cNvCxnSpPr>
          <p:nvPr/>
        </p:nvCxnSpPr>
        <p:spPr>
          <a:xfrm flipH="1" flipV="1">
            <a:off x="3876675" y="2028825"/>
            <a:ext cx="307340" cy="6350"/>
          </a:xfrm>
          <a:prstGeom prst="straightConnector1">
            <a:avLst/>
          </a:prstGeom>
          <a:ln>
            <a:solidFill>
              <a:schemeClr val="bg1"/>
            </a:solidFill>
            <a:tailEnd type="arrow"/>
          </a:ln>
        </p:spPr>
        <p:style>
          <a:lnRef idx="2">
            <a:schemeClr val="accent1"/>
          </a:lnRef>
          <a:fillRef idx="0">
            <a:srgbClr val="FFFFFF"/>
          </a:fillRef>
          <a:effectRef idx="0">
            <a:srgbClr val="FFFFFF"/>
          </a:effectRef>
          <a:fontRef idx="minor">
            <a:schemeClr val="tx1"/>
          </a:fontRef>
        </p:style>
      </p:cxnSp>
    </p:spTree>
    <p:custDataLst>
      <p:tags r:id="rId4"/>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4064000" cy="521970"/>
          </a:xfrm>
          <a:prstGeom prst="rect">
            <a:avLst/>
          </a:prstGeom>
          <a:noFill/>
        </p:spPr>
        <p:txBody>
          <a:bodyPr wrap="square" rtlCol="0">
            <a:spAutoFit/>
          </a:bodyPr>
          <a:p>
            <a:r>
              <a:rPr lang="en-US" altLang="zh-CN" sz="2800" b="1"/>
              <a:t>Environment</a:t>
            </a:r>
            <a:endParaRPr lang="en-US" altLang="zh-CN" sz="2800" b="1"/>
          </a:p>
        </p:txBody>
      </p:sp>
      <p:pic>
        <p:nvPicPr>
          <p:cNvPr id="5" name="图片 4"/>
          <p:cNvPicPr/>
          <p:nvPr/>
        </p:nvPicPr>
        <p:blipFill>
          <a:blip r:embed="rId1"/>
          <a:stretch>
            <a:fillRect/>
          </a:stretch>
        </p:blipFill>
        <p:spPr>
          <a:xfrm>
            <a:off x="11092815" y="5597525"/>
            <a:ext cx="1028700" cy="1195070"/>
          </a:xfrm>
          <a:prstGeom prst="rect">
            <a:avLst/>
          </a:prstGeom>
        </p:spPr>
      </p:pic>
      <p:pic>
        <p:nvPicPr>
          <p:cNvPr id="6" name="图片 5"/>
          <p:cNvPicPr/>
          <p:nvPr/>
        </p:nvPicPr>
        <p:blipFill>
          <a:blip r:embed="rId2"/>
          <a:stretch>
            <a:fillRect/>
          </a:stretch>
        </p:blipFill>
        <p:spPr>
          <a:xfrm>
            <a:off x="92710" y="5597525"/>
            <a:ext cx="1168400" cy="1157605"/>
          </a:xfrm>
          <a:prstGeom prst="rect">
            <a:avLst/>
          </a:prstGeom>
        </p:spPr>
      </p:pic>
      <p:pic>
        <p:nvPicPr>
          <p:cNvPr id="2" name="图片 1"/>
          <p:cNvPicPr>
            <a:picLocks noChangeAspect="1"/>
          </p:cNvPicPr>
          <p:nvPr/>
        </p:nvPicPr>
        <p:blipFill>
          <a:blip r:embed="rId3"/>
          <a:stretch>
            <a:fillRect/>
          </a:stretch>
        </p:blipFill>
        <p:spPr>
          <a:xfrm>
            <a:off x="628015" y="1793875"/>
            <a:ext cx="5835015" cy="3269615"/>
          </a:xfrm>
          <a:prstGeom prst="rect">
            <a:avLst/>
          </a:prstGeom>
        </p:spPr>
      </p:pic>
      <p:sp>
        <p:nvSpPr>
          <p:cNvPr id="8" name="文本框 7"/>
          <p:cNvSpPr txBox="1"/>
          <p:nvPr/>
        </p:nvSpPr>
        <p:spPr>
          <a:xfrm>
            <a:off x="6923405" y="1925320"/>
            <a:ext cx="4893945" cy="3138170"/>
          </a:xfrm>
          <a:prstGeom prst="rect">
            <a:avLst/>
          </a:prstGeom>
          <a:noFill/>
        </p:spPr>
        <p:txBody>
          <a:bodyPr wrap="square" rtlCol="0">
            <a:spAutoFit/>
          </a:bodyPr>
          <a:p>
            <a:pPr marL="285750" indent="-285750">
              <a:buFont typeface="Arial" panose="020B0604020202020204" pitchFamily="34" charset="0"/>
              <a:buChar char="•"/>
            </a:pPr>
            <a:r>
              <a:rPr lang="en-US" altLang="zh-CN"/>
              <a:t>Uses Python MSS library to capture the game window at ~6 FPS</a:t>
            </a:r>
            <a:endParaRPr lang="en-US" altLang="zh-CN"/>
          </a:p>
          <a:p>
            <a:pPr marL="285750" indent="-285750">
              <a:buFont typeface="Arial" panose="020B0604020202020204" pitchFamily="34" charset="0"/>
              <a:buChar char="•"/>
            </a:pPr>
            <a:endParaRPr lang="en-US" altLang="zh-CN"/>
          </a:p>
          <a:p>
            <a:pPr marL="285750" indent="-285750">
              <a:buFont typeface="Arial" panose="020B0604020202020204" pitchFamily="34" charset="0"/>
              <a:buChar char="•"/>
            </a:pPr>
            <a:r>
              <a:rPr lang="en-US" altLang="zh-CN"/>
              <a:t>Samples specific pixel locations to detect Hornet’s HP, Silk meter, and Boss HP bar </a:t>
            </a:r>
            <a:endParaRPr lang="en-US" altLang="zh-CN"/>
          </a:p>
          <a:p>
            <a:pPr marL="285750" indent="-285750">
              <a:buFont typeface="Arial" panose="020B0604020202020204" pitchFamily="34" charset="0"/>
              <a:buChar char="•"/>
            </a:pPr>
            <a:endParaRPr lang="en-US" altLang="zh-CN"/>
          </a:p>
          <a:p>
            <a:pPr marL="285750" indent="-285750">
              <a:buFont typeface="Arial" panose="020B0604020202020204" pitchFamily="34" charset="0"/>
              <a:buChar char="•"/>
            </a:pPr>
            <a:r>
              <a:rPr lang="en-US" altLang="zh-CN"/>
              <a:t>Uses pydirectinput to send keyboard commands</a:t>
            </a:r>
            <a:endParaRPr lang="en-US" altLang="zh-CN"/>
          </a:p>
          <a:p>
            <a:pPr marL="285750" indent="-285750">
              <a:buFont typeface="Arial" panose="020B0604020202020204" pitchFamily="34" charset="0"/>
              <a:buChar char="•"/>
            </a:pPr>
            <a:endParaRPr lang="en-US" altLang="zh-CN"/>
          </a:p>
          <a:p>
            <a:pPr marL="285750" indent="-285750">
              <a:buFont typeface="Arial" panose="020B0604020202020204" pitchFamily="34" charset="0"/>
              <a:buChar char="•"/>
            </a:pPr>
            <a:r>
              <a:rPr lang="en-US" altLang="zh-CN"/>
              <a:t>Monitors screen brightness and boss HP bar for win/loss detection.</a:t>
            </a:r>
            <a:endParaRPr lang="en-US" altLang="zh-CN"/>
          </a:p>
        </p:txBody>
      </p:sp>
    </p:spTree>
    <p:custDataLst>
      <p:tags r:id="rId4"/>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4064000" cy="521970"/>
          </a:xfrm>
          <a:prstGeom prst="rect">
            <a:avLst/>
          </a:prstGeom>
          <a:noFill/>
        </p:spPr>
        <p:txBody>
          <a:bodyPr wrap="square" rtlCol="0">
            <a:spAutoFit/>
          </a:bodyPr>
          <a:p>
            <a:r>
              <a:rPr lang="en-US" altLang="zh-CN" sz="2800" b="1"/>
              <a:t>Observation Space</a:t>
            </a:r>
            <a:endParaRPr lang="en-US" altLang="zh-CN" sz="2800" b="1"/>
          </a:p>
        </p:txBody>
      </p:sp>
      <p:pic>
        <p:nvPicPr>
          <p:cNvPr id="5" name="图片 4"/>
          <p:cNvPicPr/>
          <p:nvPr/>
        </p:nvPicPr>
        <p:blipFill>
          <a:blip r:embed="rId1">
            <a:grayscl/>
          </a:blip>
          <a:stretch>
            <a:fillRect/>
          </a:stretch>
        </p:blipFill>
        <p:spPr>
          <a:xfrm>
            <a:off x="11092815" y="5597525"/>
            <a:ext cx="1028700" cy="1195070"/>
          </a:xfrm>
          <a:prstGeom prst="rect">
            <a:avLst/>
          </a:prstGeom>
        </p:spPr>
      </p:pic>
      <p:pic>
        <p:nvPicPr>
          <p:cNvPr id="6" name="图片 5"/>
          <p:cNvPicPr/>
          <p:nvPr/>
        </p:nvPicPr>
        <p:blipFill>
          <a:blip r:embed="rId2">
            <a:grayscl/>
          </a:blip>
          <a:stretch>
            <a:fillRect/>
          </a:stretch>
        </p:blipFill>
        <p:spPr>
          <a:xfrm>
            <a:off x="92710" y="5597525"/>
            <a:ext cx="1168400" cy="1157605"/>
          </a:xfrm>
          <a:prstGeom prst="rect">
            <a:avLst/>
          </a:prstGeom>
        </p:spPr>
      </p:pic>
      <p:pic>
        <p:nvPicPr>
          <p:cNvPr id="3" name="图片 2"/>
          <p:cNvPicPr>
            <a:picLocks noChangeAspect="1"/>
          </p:cNvPicPr>
          <p:nvPr/>
        </p:nvPicPr>
        <p:blipFill>
          <a:blip r:embed="rId3">
            <a:grayscl/>
          </a:blip>
          <a:stretch>
            <a:fillRect/>
          </a:stretch>
        </p:blipFill>
        <p:spPr>
          <a:xfrm>
            <a:off x="559435" y="1385570"/>
            <a:ext cx="2564765" cy="1463675"/>
          </a:xfrm>
          <a:prstGeom prst="rect">
            <a:avLst/>
          </a:prstGeom>
        </p:spPr>
      </p:pic>
      <p:pic>
        <p:nvPicPr>
          <p:cNvPr id="7" name="图片 6"/>
          <p:cNvPicPr>
            <a:picLocks noChangeAspect="1"/>
          </p:cNvPicPr>
          <p:nvPr/>
        </p:nvPicPr>
        <p:blipFill>
          <a:blip r:embed="rId4">
            <a:grayscl/>
          </a:blip>
          <a:stretch>
            <a:fillRect/>
          </a:stretch>
        </p:blipFill>
        <p:spPr>
          <a:xfrm>
            <a:off x="3296920" y="1385570"/>
            <a:ext cx="2599690" cy="1464310"/>
          </a:xfrm>
          <a:prstGeom prst="rect">
            <a:avLst/>
          </a:prstGeom>
        </p:spPr>
      </p:pic>
      <p:pic>
        <p:nvPicPr>
          <p:cNvPr id="9" name="图片 8"/>
          <p:cNvPicPr>
            <a:picLocks noChangeAspect="1"/>
          </p:cNvPicPr>
          <p:nvPr/>
        </p:nvPicPr>
        <p:blipFill>
          <a:blip r:embed="rId5">
            <a:grayscl/>
          </a:blip>
          <a:stretch>
            <a:fillRect/>
          </a:stretch>
        </p:blipFill>
        <p:spPr>
          <a:xfrm>
            <a:off x="6069330" y="1385570"/>
            <a:ext cx="2599690" cy="1468120"/>
          </a:xfrm>
          <a:prstGeom prst="rect">
            <a:avLst/>
          </a:prstGeom>
        </p:spPr>
      </p:pic>
      <p:pic>
        <p:nvPicPr>
          <p:cNvPr id="10" name="图片 9"/>
          <p:cNvPicPr>
            <a:picLocks noChangeAspect="1"/>
          </p:cNvPicPr>
          <p:nvPr/>
        </p:nvPicPr>
        <p:blipFill>
          <a:blip r:embed="rId6">
            <a:grayscl/>
          </a:blip>
          <a:stretch>
            <a:fillRect/>
          </a:stretch>
        </p:blipFill>
        <p:spPr>
          <a:xfrm>
            <a:off x="8841740" y="1385570"/>
            <a:ext cx="2656205" cy="1481455"/>
          </a:xfrm>
          <a:prstGeom prst="rect">
            <a:avLst/>
          </a:prstGeom>
        </p:spPr>
      </p:pic>
      <p:sp>
        <p:nvSpPr>
          <p:cNvPr id="11" name="矩形标注 10"/>
          <p:cNvSpPr/>
          <p:nvPr/>
        </p:nvSpPr>
        <p:spPr>
          <a:xfrm>
            <a:off x="7052945" y="3302000"/>
            <a:ext cx="4775835" cy="1778000"/>
          </a:xfrm>
          <a:prstGeom prst="wedgeRectCallout">
            <a:avLst>
              <a:gd name="adj1" fmla="val 43355"/>
              <a:gd name="adj2" fmla="val 76107"/>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文本框 13"/>
          <p:cNvSpPr txBox="1"/>
          <p:nvPr/>
        </p:nvSpPr>
        <p:spPr>
          <a:xfrm>
            <a:off x="7320915" y="3429000"/>
            <a:ext cx="4170045" cy="1263015"/>
          </a:xfrm>
          <a:prstGeom prst="rect">
            <a:avLst/>
          </a:prstGeom>
          <a:noFill/>
        </p:spPr>
        <p:txBody>
          <a:bodyPr wrap="square" rtlCol="0">
            <a:noAutofit/>
          </a:bodyPr>
          <a:p>
            <a:pPr algn="just"/>
            <a:r>
              <a:rPr lang="en-US" altLang="zh-CN"/>
              <a:t>I see 192*192 grayscale image with 4 consecutive frames stacked to get motion and velocity information, rescaled to [-1, 1] for neural network input. </a:t>
            </a:r>
            <a:endParaRPr lang="en-US" altLang="zh-CN"/>
          </a:p>
        </p:txBody>
      </p:sp>
      <p:sp>
        <p:nvSpPr>
          <p:cNvPr id="17" name="文本框 16"/>
          <p:cNvSpPr txBox="1"/>
          <p:nvPr/>
        </p:nvSpPr>
        <p:spPr>
          <a:xfrm>
            <a:off x="998220" y="3417570"/>
            <a:ext cx="5400040" cy="2306955"/>
          </a:xfrm>
          <a:prstGeom prst="rect">
            <a:avLst/>
          </a:prstGeom>
          <a:noFill/>
        </p:spPr>
        <p:txBody>
          <a:bodyPr wrap="square" rtlCol="0">
            <a:spAutoFit/>
          </a:bodyPr>
          <a:p>
            <a:pPr marL="285750" indent="-285750">
              <a:buFont typeface="Arial" panose="020B0604020202020204" pitchFamily="34" charset="0"/>
              <a:buChar char="•"/>
            </a:pPr>
            <a:r>
              <a:rPr lang="en-US" altLang="zh-CN"/>
              <a:t>Grayscale: color not needed, smaller and faster to process</a:t>
            </a:r>
            <a:endParaRPr lang="en-US" altLang="zh-CN"/>
          </a:p>
          <a:p>
            <a:pPr marL="285750" indent="-285750">
              <a:buFont typeface="Arial" panose="020B0604020202020204" pitchFamily="34" charset="0"/>
              <a:buChar char="•"/>
            </a:pPr>
            <a:endParaRPr lang="en-US" altLang="zh-CN"/>
          </a:p>
          <a:p>
            <a:pPr marL="285750" indent="-285750">
              <a:buFont typeface="Arial" panose="020B0604020202020204" pitchFamily="34" charset="0"/>
              <a:buChar char="•"/>
            </a:pPr>
            <a:r>
              <a:rPr lang="en-US" altLang="zh-CN"/>
              <a:t>Frame stacking: a single frame does not show motion. By staking 4 frames, agent can perceive:</a:t>
            </a:r>
            <a:endParaRPr lang="en-US" altLang="zh-CN"/>
          </a:p>
          <a:p>
            <a:pPr marL="742950" lvl="1" indent="-285750">
              <a:buFont typeface="Arial" panose="020B0604020202020204" pitchFamily="34" charset="0"/>
              <a:buChar char="•"/>
            </a:pPr>
            <a:r>
              <a:rPr lang="en-US" altLang="zh-CN"/>
              <a:t>Which direction is the boss moving</a:t>
            </a:r>
            <a:endParaRPr lang="en-US" altLang="zh-CN"/>
          </a:p>
          <a:p>
            <a:pPr marL="742950" lvl="1" indent="-285750">
              <a:buFont typeface="Arial" panose="020B0604020202020204" pitchFamily="34" charset="0"/>
              <a:buChar char="•"/>
            </a:pPr>
            <a:r>
              <a:rPr lang="en-US" altLang="zh-CN"/>
              <a:t>Whether Hornet is jumping or falling</a:t>
            </a:r>
            <a:endParaRPr lang="en-US" altLang="zh-CN"/>
          </a:p>
          <a:p>
            <a:pPr marL="742950" lvl="1" indent="-285750">
              <a:buFont typeface="Arial" panose="020B0604020202020204" pitchFamily="34" charset="0"/>
              <a:buChar char="•"/>
            </a:pPr>
            <a:r>
              <a:rPr lang="en-US" altLang="zh-CN"/>
              <a:t>Attack animations in progress</a:t>
            </a:r>
            <a:endParaRPr lang="en-US" altLang="zh-CN"/>
          </a:p>
        </p:txBody>
      </p:sp>
    </p:spTree>
    <p:custDataLst>
      <p:tags r:id="rId7"/>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4064000" cy="521970"/>
          </a:xfrm>
          <a:prstGeom prst="rect">
            <a:avLst/>
          </a:prstGeom>
          <a:noFill/>
        </p:spPr>
        <p:txBody>
          <a:bodyPr wrap="square" rtlCol="0">
            <a:spAutoFit/>
          </a:bodyPr>
          <a:p>
            <a:r>
              <a:rPr lang="en-US" altLang="zh-CN" sz="2800" b="1"/>
              <a:t>Action Space</a:t>
            </a:r>
            <a:endParaRPr lang="en-US" altLang="zh-CN" sz="2800" b="1"/>
          </a:p>
        </p:txBody>
      </p:sp>
      <p:pic>
        <p:nvPicPr>
          <p:cNvPr id="8" name="图片 7" descr="20251204050112_1"/>
          <p:cNvPicPr>
            <a:picLocks noChangeAspect="1"/>
          </p:cNvPicPr>
          <p:nvPr/>
        </p:nvPicPr>
        <p:blipFill>
          <a:blip r:embed="rId1"/>
          <a:stretch>
            <a:fillRect/>
          </a:stretch>
        </p:blipFill>
        <p:spPr>
          <a:xfrm>
            <a:off x="551815" y="1372870"/>
            <a:ext cx="5260340" cy="2958465"/>
          </a:xfrm>
          <a:prstGeom prst="rect">
            <a:avLst/>
          </a:prstGeom>
        </p:spPr>
      </p:pic>
      <p:pic>
        <p:nvPicPr>
          <p:cNvPr id="12" name="图片 11"/>
          <p:cNvPicPr>
            <a:picLocks noChangeAspect="1"/>
          </p:cNvPicPr>
          <p:nvPr/>
        </p:nvPicPr>
        <p:blipFill>
          <a:blip r:embed="rId2"/>
          <a:stretch>
            <a:fillRect/>
          </a:stretch>
        </p:blipFill>
        <p:spPr>
          <a:xfrm>
            <a:off x="6663055" y="2611120"/>
            <a:ext cx="4530090" cy="1438910"/>
          </a:xfrm>
          <a:prstGeom prst="rect">
            <a:avLst/>
          </a:prstGeom>
        </p:spPr>
      </p:pic>
      <p:pic>
        <p:nvPicPr>
          <p:cNvPr id="15" name="图片 14"/>
          <p:cNvPicPr/>
          <p:nvPr/>
        </p:nvPicPr>
        <p:blipFill>
          <a:blip r:embed="rId3"/>
          <a:stretch>
            <a:fillRect/>
          </a:stretch>
        </p:blipFill>
        <p:spPr>
          <a:xfrm>
            <a:off x="6475730" y="1229995"/>
            <a:ext cx="1623695" cy="1844675"/>
          </a:xfrm>
          <a:prstGeom prst="rect">
            <a:avLst/>
          </a:prstGeom>
        </p:spPr>
      </p:pic>
      <p:graphicFrame>
        <p:nvGraphicFramePr>
          <p:cNvPr id="17" name="表格 16"/>
          <p:cNvGraphicFramePr/>
          <p:nvPr/>
        </p:nvGraphicFramePr>
        <p:xfrm>
          <a:off x="1828800" y="4836160"/>
          <a:ext cx="8532495" cy="1524000"/>
        </p:xfrm>
        <a:graphic>
          <a:graphicData uri="http://schemas.openxmlformats.org/drawingml/2006/table">
            <a:tbl>
              <a:tblPr>
                <a:tableStyleId>{5C22544A-7EE6-4342-B048-85BDC9FD1C3A}</a:tableStyleId>
              </a:tblPr>
              <a:tblGrid>
                <a:gridCol w="1734185"/>
                <a:gridCol w="4173855"/>
                <a:gridCol w="2624455"/>
              </a:tblGrid>
              <a:tr h="381000">
                <a:tc>
                  <a:txBody>
                    <a:bodyPr/>
                    <a:p>
                      <a:pPr>
                        <a:buNone/>
                      </a:pPr>
                      <a:r>
                        <a:rPr lang="en-US" altLang="zh-CN"/>
                        <a:t>Move</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None, Left, Right</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A, D</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r>
              <a:tr h="381000">
                <a:tc>
                  <a:txBody>
                    <a:bodyPr/>
                    <a:p>
                      <a:pPr>
                        <a:buNone/>
                      </a:pPr>
                      <a:r>
                        <a:rPr lang="en-US" altLang="zh-CN"/>
                        <a:t>Attack</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None, Attack, Spell, Tool</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K, J, W+J</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r>
              <a:tr h="381000">
                <a:tc>
                  <a:txBody>
                    <a:bodyPr/>
                    <a:p>
                      <a:pPr>
                        <a:buNone/>
                      </a:pPr>
                      <a:r>
                        <a:rPr lang="en-US" altLang="zh-CN"/>
                        <a:t>Displacement</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None, Short Jump, Long Jump, Dash</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Space, Space, L</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r>
              <a:tr h="381000">
                <a:tc>
                  <a:txBody>
                    <a:bodyPr/>
                    <a:p>
                      <a:pPr>
                        <a:buNone/>
                      </a:pPr>
                      <a:r>
                        <a:rPr lang="en-US" altLang="zh-CN"/>
                        <a:t>Heal</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None, Heal</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Shift</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r>
            </a:tbl>
          </a:graphicData>
        </a:graphic>
      </p:graphicFrame>
      <p:pic>
        <p:nvPicPr>
          <p:cNvPr id="6" name="图片 5"/>
          <p:cNvPicPr/>
          <p:nvPr/>
        </p:nvPicPr>
        <p:blipFill>
          <a:blip r:embed="rId4"/>
          <a:stretch>
            <a:fillRect/>
          </a:stretch>
        </p:blipFill>
        <p:spPr>
          <a:xfrm>
            <a:off x="8815705" y="1229995"/>
            <a:ext cx="1556385" cy="1541780"/>
          </a:xfrm>
          <a:prstGeom prst="rect">
            <a:avLst/>
          </a:prstGeom>
        </p:spPr>
      </p:pic>
    </p:spTree>
    <p:custDataLst>
      <p:tags r:id="rId5"/>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4064000" cy="521970"/>
          </a:xfrm>
          <a:prstGeom prst="rect">
            <a:avLst/>
          </a:prstGeom>
          <a:noFill/>
        </p:spPr>
        <p:txBody>
          <a:bodyPr wrap="square" rtlCol="0">
            <a:spAutoFit/>
          </a:bodyPr>
          <a:p>
            <a:r>
              <a:rPr lang="en-US" altLang="zh-CN" sz="2800" b="1"/>
              <a:t>Neural Network</a:t>
            </a:r>
            <a:endParaRPr lang="en-US" altLang="zh-CN" sz="2800" b="1"/>
          </a:p>
        </p:txBody>
      </p:sp>
      <p:pic>
        <p:nvPicPr>
          <p:cNvPr id="3" name="图片 2"/>
          <p:cNvPicPr/>
          <p:nvPr/>
        </p:nvPicPr>
        <p:blipFill>
          <a:blip r:embed="rId1"/>
          <a:stretch>
            <a:fillRect/>
          </a:stretch>
        </p:blipFill>
        <p:spPr>
          <a:xfrm>
            <a:off x="92710" y="5597525"/>
            <a:ext cx="1168400" cy="1157605"/>
          </a:xfrm>
          <a:prstGeom prst="rect">
            <a:avLst/>
          </a:prstGeom>
        </p:spPr>
      </p:pic>
      <p:grpSp>
        <p:nvGrpSpPr>
          <p:cNvPr id="23" name="组合 22"/>
          <p:cNvGrpSpPr/>
          <p:nvPr/>
        </p:nvGrpSpPr>
        <p:grpSpPr>
          <a:xfrm>
            <a:off x="10637520" y="5300345"/>
            <a:ext cx="1386205" cy="1416050"/>
            <a:chOff x="9047" y="3201"/>
            <a:chExt cx="6640" cy="6782"/>
          </a:xfrm>
        </p:grpSpPr>
        <p:cxnSp>
          <p:nvCxnSpPr>
            <p:cNvPr id="22" name="直接连接符 21"/>
            <p:cNvCxnSpPr/>
            <p:nvPr/>
          </p:nvCxnSpPr>
          <p:spPr>
            <a:xfrm flipV="1">
              <a:off x="12326" y="4499"/>
              <a:ext cx="1610" cy="2458"/>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21" name="直接连接符 20"/>
            <p:cNvCxnSpPr/>
            <p:nvPr/>
          </p:nvCxnSpPr>
          <p:spPr>
            <a:xfrm>
              <a:off x="12430" y="7044"/>
              <a:ext cx="2528" cy="3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20" name="直接连接符 19"/>
            <p:cNvCxnSpPr/>
            <p:nvPr/>
          </p:nvCxnSpPr>
          <p:spPr>
            <a:xfrm flipH="1" flipV="1">
              <a:off x="12464" y="7026"/>
              <a:ext cx="1281" cy="2199"/>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19" name="直接连接符 18"/>
            <p:cNvCxnSpPr/>
            <p:nvPr/>
          </p:nvCxnSpPr>
          <p:spPr>
            <a:xfrm flipV="1">
              <a:off x="11114" y="7061"/>
              <a:ext cx="1229" cy="2251"/>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18" name="直接连接符 17"/>
            <p:cNvCxnSpPr/>
            <p:nvPr/>
          </p:nvCxnSpPr>
          <p:spPr>
            <a:xfrm>
              <a:off x="9902" y="6974"/>
              <a:ext cx="2528" cy="3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16" name="直接连接符 15"/>
            <p:cNvCxnSpPr/>
            <p:nvPr/>
          </p:nvCxnSpPr>
          <p:spPr>
            <a:xfrm>
              <a:off x="11512" y="4170"/>
              <a:ext cx="831" cy="2701"/>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pic>
          <p:nvPicPr>
            <p:cNvPr id="5" name="图片 4"/>
            <p:cNvPicPr/>
            <p:nvPr/>
          </p:nvPicPr>
          <p:blipFill>
            <a:blip r:embed="rId2"/>
            <a:stretch>
              <a:fillRect/>
            </a:stretch>
          </p:blipFill>
          <p:spPr>
            <a:xfrm>
              <a:off x="11557" y="5781"/>
              <a:ext cx="1620" cy="1882"/>
            </a:xfrm>
            <a:prstGeom prst="rect">
              <a:avLst/>
            </a:prstGeom>
          </p:spPr>
        </p:pic>
        <p:pic>
          <p:nvPicPr>
            <p:cNvPr id="7" name="图片 6"/>
            <p:cNvPicPr/>
            <p:nvPr/>
          </p:nvPicPr>
          <p:blipFill>
            <a:blip r:embed="rId2"/>
            <a:stretch>
              <a:fillRect/>
            </a:stretch>
          </p:blipFill>
          <p:spPr>
            <a:xfrm>
              <a:off x="14067" y="5781"/>
              <a:ext cx="1620" cy="1882"/>
            </a:xfrm>
            <a:prstGeom prst="rect">
              <a:avLst/>
            </a:prstGeom>
          </p:spPr>
        </p:pic>
        <p:pic>
          <p:nvPicPr>
            <p:cNvPr id="9" name="图片 8"/>
            <p:cNvPicPr/>
            <p:nvPr/>
          </p:nvPicPr>
          <p:blipFill>
            <a:blip r:embed="rId2"/>
            <a:stretch>
              <a:fillRect/>
            </a:stretch>
          </p:blipFill>
          <p:spPr>
            <a:xfrm>
              <a:off x="9047" y="5781"/>
              <a:ext cx="1620" cy="1882"/>
            </a:xfrm>
            <a:prstGeom prst="rect">
              <a:avLst/>
            </a:prstGeom>
          </p:spPr>
        </p:pic>
        <p:pic>
          <p:nvPicPr>
            <p:cNvPr id="10" name="图片 9"/>
            <p:cNvPicPr/>
            <p:nvPr/>
          </p:nvPicPr>
          <p:blipFill>
            <a:blip r:embed="rId2"/>
            <a:stretch>
              <a:fillRect/>
            </a:stretch>
          </p:blipFill>
          <p:spPr>
            <a:xfrm>
              <a:off x="10667" y="3201"/>
              <a:ext cx="1620" cy="1882"/>
            </a:xfrm>
            <a:prstGeom prst="rect">
              <a:avLst/>
            </a:prstGeom>
          </p:spPr>
        </p:pic>
        <p:pic>
          <p:nvPicPr>
            <p:cNvPr id="11" name="图片 10"/>
            <p:cNvPicPr/>
            <p:nvPr/>
          </p:nvPicPr>
          <p:blipFill>
            <a:blip r:embed="rId2"/>
            <a:stretch>
              <a:fillRect/>
            </a:stretch>
          </p:blipFill>
          <p:spPr>
            <a:xfrm>
              <a:off x="13177" y="3201"/>
              <a:ext cx="1620" cy="1882"/>
            </a:xfrm>
            <a:prstGeom prst="rect">
              <a:avLst/>
            </a:prstGeom>
          </p:spPr>
        </p:pic>
        <p:pic>
          <p:nvPicPr>
            <p:cNvPr id="13" name="图片 12"/>
            <p:cNvPicPr/>
            <p:nvPr/>
          </p:nvPicPr>
          <p:blipFill>
            <a:blip r:embed="rId2"/>
            <a:stretch>
              <a:fillRect/>
            </a:stretch>
          </p:blipFill>
          <p:spPr>
            <a:xfrm>
              <a:off x="10390" y="8101"/>
              <a:ext cx="1620" cy="1882"/>
            </a:xfrm>
            <a:prstGeom prst="rect">
              <a:avLst/>
            </a:prstGeom>
          </p:spPr>
        </p:pic>
        <p:pic>
          <p:nvPicPr>
            <p:cNvPr id="14" name="图片 13"/>
            <p:cNvPicPr/>
            <p:nvPr/>
          </p:nvPicPr>
          <p:blipFill>
            <a:blip r:embed="rId2"/>
            <a:stretch>
              <a:fillRect/>
            </a:stretch>
          </p:blipFill>
          <p:spPr>
            <a:xfrm>
              <a:off x="12900" y="8101"/>
              <a:ext cx="1620" cy="1882"/>
            </a:xfrm>
            <a:prstGeom prst="rect">
              <a:avLst/>
            </a:prstGeom>
          </p:spPr>
        </p:pic>
      </p:grpSp>
      <p:sp>
        <p:nvSpPr>
          <p:cNvPr id="24" name="文本框 23"/>
          <p:cNvSpPr txBox="1"/>
          <p:nvPr/>
        </p:nvSpPr>
        <p:spPr>
          <a:xfrm>
            <a:off x="659130" y="5470525"/>
            <a:ext cx="293370" cy="368300"/>
          </a:xfrm>
          <a:prstGeom prst="rect">
            <a:avLst/>
          </a:prstGeom>
          <a:noFill/>
        </p:spPr>
        <p:txBody>
          <a:bodyPr wrap="square" rtlCol="0">
            <a:spAutoFit/>
          </a:bodyPr>
          <a:p>
            <a:r>
              <a:rPr lang="en-US" altLang="zh-CN"/>
              <a:t>?</a:t>
            </a:r>
            <a:endParaRPr lang="en-US" altLang="zh-CN"/>
          </a:p>
        </p:txBody>
      </p:sp>
      <p:sp>
        <p:nvSpPr>
          <p:cNvPr id="25" name="文本框 24"/>
          <p:cNvSpPr txBox="1"/>
          <p:nvPr/>
        </p:nvSpPr>
        <p:spPr>
          <a:xfrm>
            <a:off x="2612390" y="1823720"/>
            <a:ext cx="6966585" cy="3476625"/>
          </a:xfrm>
          <a:prstGeom prst="rect">
            <a:avLst/>
          </a:prstGeom>
          <a:noFill/>
        </p:spPr>
        <p:txBody>
          <a:bodyPr wrap="square" rtlCol="0">
            <a:spAutoFit/>
          </a:bodyPr>
          <a:p>
            <a:r>
              <a:rPr lang="en-US" altLang="zh-CN" sz="2000"/>
              <a:t>Architecture: CNN + Dueling DQN</a:t>
            </a:r>
            <a:endParaRPr lang="en-US" altLang="zh-CN" sz="2000"/>
          </a:p>
          <a:p>
            <a:endParaRPr lang="en-US" altLang="zh-CN" sz="2000"/>
          </a:p>
          <a:p>
            <a:r>
              <a:rPr lang="en-US" altLang="zh-CN" sz="2000"/>
              <a:t>Feature Extractor (CNN):</a:t>
            </a:r>
            <a:endParaRPr lang="en-US" altLang="zh-CN" sz="2000"/>
          </a:p>
          <a:p>
            <a:pPr marL="285750" indent="-285750">
              <a:buFont typeface="Arial" panose="020B0604020202020204" pitchFamily="34" charset="0"/>
              <a:buChar char="•"/>
            </a:pPr>
            <a:r>
              <a:rPr lang="en-US" altLang="zh-CN" sz="2000"/>
              <a:t>5 convolutional layers</a:t>
            </a:r>
            <a:endParaRPr lang="en-US" altLang="zh-CN" sz="2000"/>
          </a:p>
          <a:p>
            <a:pPr marL="285750" indent="-285750">
              <a:buFont typeface="Arial" panose="020B0604020202020204" pitchFamily="34" charset="0"/>
              <a:buChar char="•"/>
            </a:pPr>
            <a:r>
              <a:rPr lang="en-US" altLang="zh-CN" sz="2000"/>
              <a:t>4 </a:t>
            </a:r>
            <a:r>
              <a:rPr lang="en-US" altLang="en-US" sz="2000"/>
              <a:t>→</a:t>
            </a:r>
            <a:r>
              <a:rPr lang="en-US" altLang="zh-CN" sz="2000"/>
              <a:t> 32 </a:t>
            </a:r>
            <a:r>
              <a:rPr lang="en-US" altLang="en-US" sz="2000"/>
              <a:t>→</a:t>
            </a:r>
            <a:r>
              <a:rPr lang="en-US" altLang="zh-CN" sz="2000"/>
              <a:t> 48 </a:t>
            </a:r>
            <a:r>
              <a:rPr lang="en-US" altLang="en-US" sz="2000"/>
              <a:t>→</a:t>
            </a:r>
            <a:r>
              <a:rPr lang="en-US" altLang="zh-CN" sz="2000"/>
              <a:t> 96 </a:t>
            </a:r>
            <a:r>
              <a:rPr lang="en-US" altLang="en-US" sz="2000"/>
              <a:t>→</a:t>
            </a:r>
            <a:r>
              <a:rPr lang="en-US" altLang="zh-CN" sz="2000"/>
              <a:t> 160 </a:t>
            </a:r>
            <a:r>
              <a:rPr lang="en-US" altLang="en-US" sz="2000"/>
              <a:t>→</a:t>
            </a:r>
            <a:r>
              <a:rPr lang="en-US" altLang="zh-CN" sz="2000"/>
              <a:t> 320 channels</a:t>
            </a:r>
            <a:endParaRPr lang="en-US" altLang="zh-CN" sz="2000"/>
          </a:p>
          <a:p>
            <a:pPr marL="285750" indent="-285750">
              <a:buFont typeface="Arial" panose="020B0604020202020204" pitchFamily="34" charset="0"/>
              <a:buChar char="•"/>
            </a:pPr>
            <a:r>
              <a:rPr lang="en-US" altLang="zh-CN" sz="2000"/>
              <a:t>Output: 11520-dim feature vector</a:t>
            </a:r>
            <a:endParaRPr lang="en-US" altLang="zh-CN" sz="2000"/>
          </a:p>
          <a:p>
            <a:pPr marL="285750" indent="-285750">
              <a:buFont typeface="Arial" panose="020B0604020202020204" pitchFamily="34" charset="0"/>
              <a:buChar char="•"/>
            </a:pPr>
            <a:endParaRPr lang="en-US" altLang="zh-CN" sz="2000"/>
          </a:p>
          <a:p>
            <a:pPr indent="0">
              <a:buFont typeface="Arial" panose="020B0604020202020204" pitchFamily="34" charset="0"/>
              <a:buNone/>
            </a:pPr>
            <a:r>
              <a:rPr lang="en-US" altLang="zh-CN" sz="2000"/>
              <a:t>Decision Head (Dueling DQN):</a:t>
            </a:r>
            <a:endParaRPr lang="en-US" altLang="zh-CN" sz="2000"/>
          </a:p>
          <a:p>
            <a:pPr marL="285750" indent="-285750">
              <a:buFont typeface="Arial" panose="020B0604020202020204" pitchFamily="34" charset="0"/>
              <a:buChar char="•"/>
            </a:pPr>
            <a:r>
              <a:rPr lang="en-US" altLang="zh-CN" sz="2000"/>
              <a:t>Separates Value V(s) from Advantage A(s, a)</a:t>
            </a:r>
            <a:endParaRPr lang="en-US" altLang="zh-CN" sz="2000"/>
          </a:p>
          <a:p>
            <a:pPr marL="285750" indent="-285750">
              <a:buFont typeface="Arial" panose="020B0604020202020204" pitchFamily="34" charset="0"/>
              <a:buChar char="•"/>
            </a:pPr>
            <a:r>
              <a:rPr lang="en-US" altLang="zh-CN" sz="2000"/>
              <a:t>Q(s, a) = V(s) + A(s, a) - mean(A)</a:t>
            </a:r>
            <a:endParaRPr lang="en-US" altLang="zh-CN" sz="2000"/>
          </a:p>
          <a:p>
            <a:pPr marL="285750" indent="-285750">
              <a:buFont typeface="Arial" panose="020B0604020202020204" pitchFamily="34" charset="0"/>
              <a:buChar char="•"/>
            </a:pPr>
            <a:r>
              <a:rPr lang="en-US" altLang="zh-CN" sz="2000"/>
              <a:t>Uses Noisy Networks for exploration</a:t>
            </a:r>
            <a:endParaRPr lang="en-US" altLang="zh-CN" sz="2000"/>
          </a:p>
        </p:txBody>
      </p:sp>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5899150" cy="521970"/>
          </a:xfrm>
          <a:prstGeom prst="rect">
            <a:avLst/>
          </a:prstGeom>
          <a:noFill/>
        </p:spPr>
        <p:txBody>
          <a:bodyPr wrap="square" rtlCol="0">
            <a:spAutoFit/>
          </a:bodyPr>
          <a:p>
            <a:r>
              <a:rPr lang="en-US" altLang="zh-CN" sz="2800" b="1"/>
              <a:t>DQN Improvements Used</a:t>
            </a:r>
            <a:endParaRPr lang="en-US" altLang="zh-CN" sz="2800" b="1"/>
          </a:p>
        </p:txBody>
      </p:sp>
      <p:pic>
        <p:nvPicPr>
          <p:cNvPr id="3" name="图片 2"/>
          <p:cNvPicPr/>
          <p:nvPr/>
        </p:nvPicPr>
        <p:blipFill>
          <a:blip r:embed="rId1"/>
          <a:stretch>
            <a:fillRect/>
          </a:stretch>
        </p:blipFill>
        <p:spPr>
          <a:xfrm>
            <a:off x="92710" y="4581525"/>
            <a:ext cx="1168400" cy="1157605"/>
          </a:xfrm>
          <a:prstGeom prst="rect">
            <a:avLst/>
          </a:prstGeom>
        </p:spPr>
      </p:pic>
      <p:graphicFrame>
        <p:nvGraphicFramePr>
          <p:cNvPr id="2" name="表格 1"/>
          <p:cNvGraphicFramePr/>
          <p:nvPr/>
        </p:nvGraphicFramePr>
        <p:xfrm>
          <a:off x="1631315" y="2286000"/>
          <a:ext cx="8533765" cy="2286000"/>
        </p:xfrm>
        <a:graphic>
          <a:graphicData uri="http://schemas.openxmlformats.org/drawingml/2006/table">
            <a:tbl>
              <a:tblPr>
                <a:tableStyleId>{5C22544A-7EE6-4342-B048-85BDC9FD1C3A}</a:tableStyleId>
              </a:tblPr>
              <a:tblGrid>
                <a:gridCol w="4266565"/>
                <a:gridCol w="4266565"/>
              </a:tblGrid>
              <a:tr h="381000">
                <a:tc>
                  <a:txBody>
                    <a:bodyPr/>
                    <a:p>
                      <a:pPr>
                        <a:buNone/>
                      </a:pPr>
                      <a:r>
                        <a:rPr lang="en-US" altLang="zh-CN"/>
                        <a:t>Double DQN</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Reduces Q-value overestimation</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r>
              <a:tr h="381000">
                <a:tc>
                  <a:txBody>
                    <a:bodyPr/>
                    <a:p>
                      <a:pPr>
                        <a:buNone/>
                      </a:pPr>
                      <a:r>
                        <a:rPr lang="en-US" altLang="zh-CN"/>
                        <a:t>Dueling DQN</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Better value estimation</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r>
              <a:tr h="381000">
                <a:tc>
                  <a:txBody>
                    <a:bodyPr/>
                    <a:p>
                      <a:pPr>
                        <a:buNone/>
                      </a:pPr>
                      <a:r>
                        <a:rPr lang="en-US" altLang="zh-CN"/>
                        <a:t>Noisy Networks</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Built-in exploration</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r>
              <a:tr h="381000">
                <a:tc>
                  <a:txBody>
                    <a:bodyPr/>
                    <a:p>
                      <a:pPr>
                        <a:buNone/>
                      </a:pPr>
                      <a:r>
                        <a:rPr lang="en-US" altLang="zh-CN"/>
                        <a:t>10-step Returns</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Faster credit assignment</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r>
              <a:tr h="381000">
                <a:tc>
                  <a:txBody>
                    <a:bodyPr/>
                    <a:p>
                      <a:pPr>
                        <a:buNone/>
                      </a:pPr>
                      <a:r>
                        <a:rPr lang="en-US" altLang="zh-CN"/>
                        <a:t>DrQ (Data Augmentation)</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Better generalization</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r>
              <a:tr h="381000">
                <a:tc>
                  <a:txBody>
                    <a:bodyPr/>
                    <a:p>
                      <a:pPr>
                        <a:buNone/>
                      </a:pPr>
                      <a:r>
                        <a:rPr lang="en-US" altLang="zh-CN"/>
                        <a:t>Mixed Precision (FP16)</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c>
                  <a:txBody>
                    <a:bodyPr/>
                    <a:p>
                      <a:pPr>
                        <a:buNone/>
                      </a:pPr>
                      <a:r>
                        <a:rPr lang="en-US" altLang="zh-CN"/>
                        <a:t>2x faster training</a:t>
                      </a:r>
                      <a:endParaRPr lang="en-US" altLang="zh-CN"/>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000000">
                        <a:alpha val="0"/>
                      </a:srgbClr>
                    </a:solidFill>
                  </a:tcPr>
                </a:tc>
              </a:tr>
            </a:tbl>
          </a:graphicData>
        </a:graphic>
      </p:graphicFrame>
      <p:grpSp>
        <p:nvGrpSpPr>
          <p:cNvPr id="41" name="组合 40"/>
          <p:cNvGrpSpPr/>
          <p:nvPr/>
        </p:nvGrpSpPr>
        <p:grpSpPr>
          <a:xfrm>
            <a:off x="219710" y="4708525"/>
            <a:ext cx="2057400" cy="2045970"/>
            <a:chOff x="346" y="7415"/>
            <a:chExt cx="3240" cy="3222"/>
          </a:xfrm>
        </p:grpSpPr>
        <p:pic>
          <p:nvPicPr>
            <p:cNvPr id="8" name="图片 7"/>
            <p:cNvPicPr/>
            <p:nvPr/>
          </p:nvPicPr>
          <p:blipFill>
            <a:blip r:embed="rId1"/>
            <a:stretch>
              <a:fillRect/>
            </a:stretch>
          </p:blipFill>
          <p:spPr>
            <a:xfrm>
              <a:off x="346" y="7415"/>
              <a:ext cx="1840" cy="1823"/>
            </a:xfrm>
            <a:prstGeom prst="rect">
              <a:avLst/>
            </a:prstGeom>
          </p:spPr>
        </p:pic>
        <p:pic>
          <p:nvPicPr>
            <p:cNvPr id="12" name="图片 11"/>
            <p:cNvPicPr/>
            <p:nvPr/>
          </p:nvPicPr>
          <p:blipFill>
            <a:blip r:embed="rId1"/>
            <a:stretch>
              <a:fillRect/>
            </a:stretch>
          </p:blipFill>
          <p:spPr>
            <a:xfrm>
              <a:off x="546" y="7615"/>
              <a:ext cx="1840" cy="1823"/>
            </a:xfrm>
            <a:prstGeom prst="rect">
              <a:avLst/>
            </a:prstGeom>
          </p:spPr>
        </p:pic>
        <p:pic>
          <p:nvPicPr>
            <p:cNvPr id="15" name="图片 14"/>
            <p:cNvPicPr/>
            <p:nvPr/>
          </p:nvPicPr>
          <p:blipFill>
            <a:blip r:embed="rId1"/>
            <a:stretch>
              <a:fillRect/>
            </a:stretch>
          </p:blipFill>
          <p:spPr>
            <a:xfrm>
              <a:off x="746" y="7815"/>
              <a:ext cx="1840" cy="1823"/>
            </a:xfrm>
            <a:prstGeom prst="rect">
              <a:avLst/>
            </a:prstGeom>
          </p:spPr>
        </p:pic>
        <p:pic>
          <p:nvPicPr>
            <p:cNvPr id="17" name="图片 16"/>
            <p:cNvPicPr/>
            <p:nvPr/>
          </p:nvPicPr>
          <p:blipFill>
            <a:blip r:embed="rId1"/>
            <a:stretch>
              <a:fillRect/>
            </a:stretch>
          </p:blipFill>
          <p:spPr>
            <a:xfrm>
              <a:off x="946" y="8015"/>
              <a:ext cx="1840" cy="1823"/>
            </a:xfrm>
            <a:prstGeom prst="rect">
              <a:avLst/>
            </a:prstGeom>
          </p:spPr>
        </p:pic>
        <p:pic>
          <p:nvPicPr>
            <p:cNvPr id="26" name="图片 25"/>
            <p:cNvPicPr/>
            <p:nvPr/>
          </p:nvPicPr>
          <p:blipFill>
            <a:blip r:embed="rId1"/>
            <a:stretch>
              <a:fillRect/>
            </a:stretch>
          </p:blipFill>
          <p:spPr>
            <a:xfrm>
              <a:off x="1146" y="8215"/>
              <a:ext cx="1840" cy="1823"/>
            </a:xfrm>
            <a:prstGeom prst="rect">
              <a:avLst/>
            </a:prstGeom>
          </p:spPr>
        </p:pic>
        <p:pic>
          <p:nvPicPr>
            <p:cNvPr id="27" name="图片 26"/>
            <p:cNvPicPr/>
            <p:nvPr/>
          </p:nvPicPr>
          <p:blipFill>
            <a:blip r:embed="rId1"/>
            <a:stretch>
              <a:fillRect/>
            </a:stretch>
          </p:blipFill>
          <p:spPr>
            <a:xfrm>
              <a:off x="1346" y="8415"/>
              <a:ext cx="1840" cy="1823"/>
            </a:xfrm>
            <a:prstGeom prst="rect">
              <a:avLst/>
            </a:prstGeom>
          </p:spPr>
        </p:pic>
        <p:pic>
          <p:nvPicPr>
            <p:cNvPr id="28" name="图片 27"/>
            <p:cNvPicPr/>
            <p:nvPr/>
          </p:nvPicPr>
          <p:blipFill>
            <a:blip r:embed="rId1"/>
            <a:stretch>
              <a:fillRect/>
            </a:stretch>
          </p:blipFill>
          <p:spPr>
            <a:xfrm>
              <a:off x="1546" y="8615"/>
              <a:ext cx="1840" cy="1823"/>
            </a:xfrm>
            <a:prstGeom prst="rect">
              <a:avLst/>
            </a:prstGeom>
          </p:spPr>
        </p:pic>
        <p:pic>
          <p:nvPicPr>
            <p:cNvPr id="29" name="图片 28"/>
            <p:cNvPicPr/>
            <p:nvPr/>
          </p:nvPicPr>
          <p:blipFill>
            <a:blip r:embed="rId1"/>
            <a:stretch>
              <a:fillRect/>
            </a:stretch>
          </p:blipFill>
          <p:spPr>
            <a:xfrm>
              <a:off x="1746" y="8815"/>
              <a:ext cx="1840" cy="1823"/>
            </a:xfrm>
            <a:prstGeom prst="rect">
              <a:avLst/>
            </a:prstGeom>
          </p:spPr>
        </p:pic>
      </p:grpSp>
      <p:grpSp>
        <p:nvGrpSpPr>
          <p:cNvPr id="42" name="组合 41"/>
          <p:cNvGrpSpPr/>
          <p:nvPr/>
        </p:nvGrpSpPr>
        <p:grpSpPr>
          <a:xfrm>
            <a:off x="10020300" y="4454525"/>
            <a:ext cx="2171700" cy="2338070"/>
            <a:chOff x="15780" y="7015"/>
            <a:chExt cx="3420" cy="3682"/>
          </a:xfrm>
        </p:grpSpPr>
        <p:pic>
          <p:nvPicPr>
            <p:cNvPr id="6" name="图片 5"/>
            <p:cNvPicPr/>
            <p:nvPr/>
          </p:nvPicPr>
          <p:blipFill>
            <a:blip r:embed="rId2"/>
            <a:stretch>
              <a:fillRect/>
            </a:stretch>
          </p:blipFill>
          <p:spPr>
            <a:xfrm>
              <a:off x="15780" y="7015"/>
              <a:ext cx="1620" cy="1882"/>
            </a:xfrm>
            <a:prstGeom prst="rect">
              <a:avLst/>
            </a:prstGeom>
          </p:spPr>
        </p:pic>
        <p:pic>
          <p:nvPicPr>
            <p:cNvPr id="32" name="图片 31"/>
            <p:cNvPicPr/>
            <p:nvPr/>
          </p:nvPicPr>
          <p:blipFill>
            <a:blip r:embed="rId2"/>
            <a:stretch>
              <a:fillRect/>
            </a:stretch>
          </p:blipFill>
          <p:spPr>
            <a:xfrm>
              <a:off x="15980" y="7215"/>
              <a:ext cx="1620" cy="1882"/>
            </a:xfrm>
            <a:prstGeom prst="rect">
              <a:avLst/>
            </a:prstGeom>
          </p:spPr>
        </p:pic>
        <p:pic>
          <p:nvPicPr>
            <p:cNvPr id="33" name="图片 32"/>
            <p:cNvPicPr/>
            <p:nvPr/>
          </p:nvPicPr>
          <p:blipFill>
            <a:blip r:embed="rId2"/>
            <a:stretch>
              <a:fillRect/>
            </a:stretch>
          </p:blipFill>
          <p:spPr>
            <a:xfrm>
              <a:off x="16180" y="7415"/>
              <a:ext cx="1620" cy="1882"/>
            </a:xfrm>
            <a:prstGeom prst="rect">
              <a:avLst/>
            </a:prstGeom>
          </p:spPr>
        </p:pic>
        <p:pic>
          <p:nvPicPr>
            <p:cNvPr id="34" name="图片 33"/>
            <p:cNvPicPr/>
            <p:nvPr/>
          </p:nvPicPr>
          <p:blipFill>
            <a:blip r:embed="rId2"/>
            <a:stretch>
              <a:fillRect/>
            </a:stretch>
          </p:blipFill>
          <p:spPr>
            <a:xfrm>
              <a:off x="16380" y="7615"/>
              <a:ext cx="1620" cy="1882"/>
            </a:xfrm>
            <a:prstGeom prst="rect">
              <a:avLst/>
            </a:prstGeom>
          </p:spPr>
        </p:pic>
        <p:pic>
          <p:nvPicPr>
            <p:cNvPr id="35" name="图片 34"/>
            <p:cNvPicPr/>
            <p:nvPr/>
          </p:nvPicPr>
          <p:blipFill>
            <a:blip r:embed="rId2"/>
            <a:stretch>
              <a:fillRect/>
            </a:stretch>
          </p:blipFill>
          <p:spPr>
            <a:xfrm>
              <a:off x="16580" y="7815"/>
              <a:ext cx="1620" cy="1882"/>
            </a:xfrm>
            <a:prstGeom prst="rect">
              <a:avLst/>
            </a:prstGeom>
          </p:spPr>
        </p:pic>
        <p:pic>
          <p:nvPicPr>
            <p:cNvPr id="36" name="图片 35"/>
            <p:cNvPicPr/>
            <p:nvPr/>
          </p:nvPicPr>
          <p:blipFill>
            <a:blip r:embed="rId2"/>
            <a:stretch>
              <a:fillRect/>
            </a:stretch>
          </p:blipFill>
          <p:spPr>
            <a:xfrm>
              <a:off x="16780" y="8015"/>
              <a:ext cx="1620" cy="1882"/>
            </a:xfrm>
            <a:prstGeom prst="rect">
              <a:avLst/>
            </a:prstGeom>
          </p:spPr>
        </p:pic>
        <p:pic>
          <p:nvPicPr>
            <p:cNvPr id="37" name="图片 36"/>
            <p:cNvPicPr/>
            <p:nvPr/>
          </p:nvPicPr>
          <p:blipFill>
            <a:blip r:embed="rId2"/>
            <a:stretch>
              <a:fillRect/>
            </a:stretch>
          </p:blipFill>
          <p:spPr>
            <a:xfrm>
              <a:off x="16980" y="8215"/>
              <a:ext cx="1620" cy="1882"/>
            </a:xfrm>
            <a:prstGeom prst="rect">
              <a:avLst/>
            </a:prstGeom>
          </p:spPr>
        </p:pic>
        <p:pic>
          <p:nvPicPr>
            <p:cNvPr id="38" name="图片 37"/>
            <p:cNvPicPr/>
            <p:nvPr/>
          </p:nvPicPr>
          <p:blipFill>
            <a:blip r:embed="rId2"/>
            <a:stretch>
              <a:fillRect/>
            </a:stretch>
          </p:blipFill>
          <p:spPr>
            <a:xfrm>
              <a:off x="17180" y="8415"/>
              <a:ext cx="1620" cy="1882"/>
            </a:xfrm>
            <a:prstGeom prst="rect">
              <a:avLst/>
            </a:prstGeom>
          </p:spPr>
        </p:pic>
        <p:pic>
          <p:nvPicPr>
            <p:cNvPr id="39" name="图片 38"/>
            <p:cNvPicPr/>
            <p:nvPr/>
          </p:nvPicPr>
          <p:blipFill>
            <a:blip r:embed="rId2"/>
            <a:stretch>
              <a:fillRect/>
            </a:stretch>
          </p:blipFill>
          <p:spPr>
            <a:xfrm>
              <a:off x="17380" y="8615"/>
              <a:ext cx="1620" cy="1882"/>
            </a:xfrm>
            <a:prstGeom prst="rect">
              <a:avLst/>
            </a:prstGeom>
          </p:spPr>
        </p:pic>
        <p:pic>
          <p:nvPicPr>
            <p:cNvPr id="40" name="图片 39"/>
            <p:cNvPicPr/>
            <p:nvPr/>
          </p:nvPicPr>
          <p:blipFill>
            <a:blip r:embed="rId2"/>
            <a:stretch>
              <a:fillRect/>
            </a:stretch>
          </p:blipFill>
          <p:spPr>
            <a:xfrm>
              <a:off x="17580" y="8815"/>
              <a:ext cx="1620" cy="1882"/>
            </a:xfrm>
            <a:prstGeom prst="rect">
              <a:avLst/>
            </a:prstGeom>
          </p:spPr>
        </p:pic>
      </p:grpSp>
    </p:spTree>
    <p:custDataLst>
      <p:tags r:id="rId3"/>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81000" y="346075"/>
            <a:ext cx="5899150" cy="521970"/>
          </a:xfrm>
          <a:prstGeom prst="rect">
            <a:avLst/>
          </a:prstGeom>
          <a:noFill/>
        </p:spPr>
        <p:txBody>
          <a:bodyPr wrap="square" rtlCol="0">
            <a:spAutoFit/>
          </a:bodyPr>
          <a:p>
            <a:r>
              <a:rPr lang="en-US" altLang="zh-CN" sz="2800" b="1"/>
              <a:t>Training</a:t>
            </a:r>
            <a:endParaRPr lang="en-US" altLang="zh-CN" sz="2800" b="1"/>
          </a:p>
        </p:txBody>
      </p:sp>
      <p:sp>
        <p:nvSpPr>
          <p:cNvPr id="5" name="文本框 4"/>
          <p:cNvSpPr txBox="1"/>
          <p:nvPr/>
        </p:nvSpPr>
        <p:spPr>
          <a:xfrm>
            <a:off x="613410" y="1425575"/>
            <a:ext cx="4774565" cy="1198880"/>
          </a:xfrm>
          <a:prstGeom prst="rect">
            <a:avLst/>
          </a:prstGeom>
          <a:noFill/>
        </p:spPr>
        <p:txBody>
          <a:bodyPr wrap="square" rtlCol="0">
            <a:spAutoFit/>
          </a:bodyPr>
          <a:p>
            <a:r>
              <a:rPr lang="en-US" altLang="zh-CN"/>
              <a:t>Phase 1: Random Exploration</a:t>
            </a:r>
            <a:endParaRPr lang="en-US" altLang="zh-CN"/>
          </a:p>
          <a:p>
            <a:pPr marL="285750" indent="-285750">
              <a:buFont typeface="Arial" panose="020B0604020202020204" pitchFamily="34" charset="0"/>
              <a:buChar char="•"/>
            </a:pPr>
            <a:r>
              <a:rPr lang="en-US" altLang="zh-CN"/>
              <a:t>75 episodes of random actions</a:t>
            </a:r>
            <a:endParaRPr lang="en-US" altLang="zh-CN"/>
          </a:p>
          <a:p>
            <a:pPr marL="285750" indent="-285750">
              <a:buFont typeface="Arial" panose="020B0604020202020204" pitchFamily="34" charset="0"/>
              <a:buChar char="•"/>
            </a:pPr>
            <a:r>
              <a:rPr lang="en-US" altLang="zh-CN"/>
              <a:t>Saves all transitions to replay buffer</a:t>
            </a:r>
            <a:endParaRPr lang="en-US" altLang="zh-CN"/>
          </a:p>
          <a:p>
            <a:pPr marL="285750" indent="-285750">
              <a:buFont typeface="Arial" panose="020B0604020202020204" pitchFamily="34" charset="0"/>
              <a:buChar char="•"/>
            </a:pPr>
            <a:r>
              <a:rPr lang="en-US" altLang="zh-CN"/>
              <a:t>Purpose: collect diverse experience</a:t>
            </a:r>
            <a:endParaRPr lang="en-US" altLang="zh-CN"/>
          </a:p>
        </p:txBody>
      </p:sp>
      <p:sp>
        <p:nvSpPr>
          <p:cNvPr id="291" name="文本框 290"/>
          <p:cNvSpPr txBox="1"/>
          <p:nvPr/>
        </p:nvSpPr>
        <p:spPr>
          <a:xfrm>
            <a:off x="5224145" y="1107440"/>
            <a:ext cx="4774565" cy="2030095"/>
          </a:xfrm>
          <a:prstGeom prst="rect">
            <a:avLst/>
          </a:prstGeom>
          <a:noFill/>
        </p:spPr>
        <p:txBody>
          <a:bodyPr wrap="square" rtlCol="0">
            <a:spAutoFit/>
          </a:bodyPr>
          <a:p>
            <a:r>
              <a:rPr lang="en-US" altLang="zh-CN"/>
              <a:t>Phase 2: DQN Training</a:t>
            </a:r>
            <a:endParaRPr lang="en-US" altLang="zh-CN"/>
          </a:p>
          <a:p>
            <a:pPr marL="285750" indent="-285750">
              <a:buFont typeface="Arial" panose="020B0604020202020204" pitchFamily="34" charset="0"/>
              <a:buChar char="•"/>
            </a:pPr>
            <a:r>
              <a:rPr lang="en-US" altLang="zh-CN"/>
              <a:t>550 training episodes</a:t>
            </a:r>
            <a:endParaRPr lang="en-US" altLang="zh-CN"/>
          </a:p>
          <a:p>
            <a:pPr marL="285750" indent="-285750">
              <a:buFont typeface="Arial" panose="020B0604020202020204" pitchFamily="34" charset="0"/>
              <a:buChar char="•"/>
            </a:pPr>
            <a:r>
              <a:rPr lang="en-US" altLang="zh-CN"/>
              <a:t>Learn every 4 environment steps</a:t>
            </a:r>
            <a:endParaRPr lang="en-US" altLang="zh-CN"/>
          </a:p>
          <a:p>
            <a:pPr marL="285750" indent="-285750">
              <a:buFont typeface="Arial" panose="020B0604020202020204" pitchFamily="34" charset="0"/>
              <a:buChar char="•"/>
            </a:pPr>
            <a:r>
              <a:rPr lang="en-US" altLang="zh-CN"/>
              <a:t>Update target network every 8000 learning steps</a:t>
            </a:r>
            <a:endParaRPr lang="en-US" altLang="zh-CN"/>
          </a:p>
          <a:p>
            <a:pPr marL="285750" indent="-285750">
              <a:buFont typeface="Arial" panose="020B0604020202020204" pitchFamily="34" charset="0"/>
              <a:buChar char="•"/>
            </a:pPr>
            <a:r>
              <a:rPr lang="en-US" altLang="zh-CN"/>
              <a:t>Save best models by reward and boss hp dealt</a:t>
            </a:r>
            <a:endParaRPr lang="en-US" altLang="zh-CN"/>
          </a:p>
        </p:txBody>
      </p:sp>
      <p:grpSp>
        <p:nvGrpSpPr>
          <p:cNvPr id="406" name="组合 405"/>
          <p:cNvGrpSpPr/>
          <p:nvPr/>
        </p:nvGrpSpPr>
        <p:grpSpPr>
          <a:xfrm>
            <a:off x="219710" y="4708525"/>
            <a:ext cx="2057400" cy="2045970"/>
            <a:chOff x="346" y="7415"/>
            <a:chExt cx="3240" cy="3222"/>
          </a:xfrm>
        </p:grpSpPr>
        <p:pic>
          <p:nvPicPr>
            <p:cNvPr id="407" name="图片 406"/>
            <p:cNvPicPr/>
            <p:nvPr/>
          </p:nvPicPr>
          <p:blipFill>
            <a:blip r:embed="rId1"/>
            <a:stretch>
              <a:fillRect/>
            </a:stretch>
          </p:blipFill>
          <p:spPr>
            <a:xfrm>
              <a:off x="346" y="7415"/>
              <a:ext cx="1840" cy="1823"/>
            </a:xfrm>
            <a:prstGeom prst="rect">
              <a:avLst/>
            </a:prstGeom>
          </p:spPr>
        </p:pic>
        <p:pic>
          <p:nvPicPr>
            <p:cNvPr id="408" name="图片 407"/>
            <p:cNvPicPr/>
            <p:nvPr/>
          </p:nvPicPr>
          <p:blipFill>
            <a:blip r:embed="rId1"/>
            <a:stretch>
              <a:fillRect/>
            </a:stretch>
          </p:blipFill>
          <p:spPr>
            <a:xfrm>
              <a:off x="546" y="7615"/>
              <a:ext cx="1840" cy="1823"/>
            </a:xfrm>
            <a:prstGeom prst="rect">
              <a:avLst/>
            </a:prstGeom>
          </p:spPr>
        </p:pic>
        <p:pic>
          <p:nvPicPr>
            <p:cNvPr id="409" name="图片 408"/>
            <p:cNvPicPr/>
            <p:nvPr/>
          </p:nvPicPr>
          <p:blipFill>
            <a:blip r:embed="rId1"/>
            <a:stretch>
              <a:fillRect/>
            </a:stretch>
          </p:blipFill>
          <p:spPr>
            <a:xfrm>
              <a:off x="746" y="7815"/>
              <a:ext cx="1840" cy="1823"/>
            </a:xfrm>
            <a:prstGeom prst="rect">
              <a:avLst/>
            </a:prstGeom>
          </p:spPr>
        </p:pic>
        <p:pic>
          <p:nvPicPr>
            <p:cNvPr id="410" name="图片 409"/>
            <p:cNvPicPr/>
            <p:nvPr/>
          </p:nvPicPr>
          <p:blipFill>
            <a:blip r:embed="rId1"/>
            <a:stretch>
              <a:fillRect/>
            </a:stretch>
          </p:blipFill>
          <p:spPr>
            <a:xfrm>
              <a:off x="946" y="8015"/>
              <a:ext cx="1840" cy="1823"/>
            </a:xfrm>
            <a:prstGeom prst="rect">
              <a:avLst/>
            </a:prstGeom>
          </p:spPr>
        </p:pic>
        <p:pic>
          <p:nvPicPr>
            <p:cNvPr id="411" name="图片 410"/>
            <p:cNvPicPr/>
            <p:nvPr/>
          </p:nvPicPr>
          <p:blipFill>
            <a:blip r:embed="rId1"/>
            <a:stretch>
              <a:fillRect/>
            </a:stretch>
          </p:blipFill>
          <p:spPr>
            <a:xfrm>
              <a:off x="1146" y="8215"/>
              <a:ext cx="1840" cy="1823"/>
            </a:xfrm>
            <a:prstGeom prst="rect">
              <a:avLst/>
            </a:prstGeom>
          </p:spPr>
        </p:pic>
        <p:pic>
          <p:nvPicPr>
            <p:cNvPr id="412" name="图片 411"/>
            <p:cNvPicPr/>
            <p:nvPr/>
          </p:nvPicPr>
          <p:blipFill>
            <a:blip r:embed="rId1"/>
            <a:stretch>
              <a:fillRect/>
            </a:stretch>
          </p:blipFill>
          <p:spPr>
            <a:xfrm>
              <a:off x="1346" y="8415"/>
              <a:ext cx="1840" cy="1823"/>
            </a:xfrm>
            <a:prstGeom prst="rect">
              <a:avLst/>
            </a:prstGeom>
          </p:spPr>
        </p:pic>
        <p:pic>
          <p:nvPicPr>
            <p:cNvPr id="413" name="图片 412"/>
            <p:cNvPicPr/>
            <p:nvPr/>
          </p:nvPicPr>
          <p:blipFill>
            <a:blip r:embed="rId1"/>
            <a:stretch>
              <a:fillRect/>
            </a:stretch>
          </p:blipFill>
          <p:spPr>
            <a:xfrm>
              <a:off x="1546" y="8615"/>
              <a:ext cx="1840" cy="1823"/>
            </a:xfrm>
            <a:prstGeom prst="rect">
              <a:avLst/>
            </a:prstGeom>
          </p:spPr>
        </p:pic>
        <p:pic>
          <p:nvPicPr>
            <p:cNvPr id="414" name="图片 413"/>
            <p:cNvPicPr/>
            <p:nvPr/>
          </p:nvPicPr>
          <p:blipFill>
            <a:blip r:embed="rId1"/>
            <a:stretch>
              <a:fillRect/>
            </a:stretch>
          </p:blipFill>
          <p:spPr>
            <a:xfrm>
              <a:off x="1746" y="8815"/>
              <a:ext cx="1840" cy="1823"/>
            </a:xfrm>
            <a:prstGeom prst="rect">
              <a:avLst/>
            </a:prstGeom>
          </p:spPr>
        </p:pic>
      </p:grpSp>
      <p:grpSp>
        <p:nvGrpSpPr>
          <p:cNvPr id="416" name="组合 415"/>
          <p:cNvGrpSpPr/>
          <p:nvPr/>
        </p:nvGrpSpPr>
        <p:grpSpPr>
          <a:xfrm>
            <a:off x="1946910" y="3423920"/>
            <a:ext cx="2057400" cy="2045970"/>
            <a:chOff x="346" y="7415"/>
            <a:chExt cx="3240" cy="3222"/>
          </a:xfrm>
        </p:grpSpPr>
        <p:pic>
          <p:nvPicPr>
            <p:cNvPr id="417" name="图片 416"/>
            <p:cNvPicPr/>
            <p:nvPr/>
          </p:nvPicPr>
          <p:blipFill>
            <a:blip r:embed="rId1"/>
            <a:stretch>
              <a:fillRect/>
            </a:stretch>
          </p:blipFill>
          <p:spPr>
            <a:xfrm>
              <a:off x="346" y="7415"/>
              <a:ext cx="1840" cy="1823"/>
            </a:xfrm>
            <a:prstGeom prst="rect">
              <a:avLst/>
            </a:prstGeom>
          </p:spPr>
        </p:pic>
        <p:pic>
          <p:nvPicPr>
            <p:cNvPr id="418" name="图片 417"/>
            <p:cNvPicPr/>
            <p:nvPr/>
          </p:nvPicPr>
          <p:blipFill>
            <a:blip r:embed="rId1"/>
            <a:stretch>
              <a:fillRect/>
            </a:stretch>
          </p:blipFill>
          <p:spPr>
            <a:xfrm>
              <a:off x="546" y="7615"/>
              <a:ext cx="1840" cy="1823"/>
            </a:xfrm>
            <a:prstGeom prst="rect">
              <a:avLst/>
            </a:prstGeom>
          </p:spPr>
        </p:pic>
        <p:pic>
          <p:nvPicPr>
            <p:cNvPr id="419" name="图片 418"/>
            <p:cNvPicPr/>
            <p:nvPr/>
          </p:nvPicPr>
          <p:blipFill>
            <a:blip r:embed="rId1"/>
            <a:stretch>
              <a:fillRect/>
            </a:stretch>
          </p:blipFill>
          <p:spPr>
            <a:xfrm>
              <a:off x="746" y="7815"/>
              <a:ext cx="1840" cy="1823"/>
            </a:xfrm>
            <a:prstGeom prst="rect">
              <a:avLst/>
            </a:prstGeom>
          </p:spPr>
        </p:pic>
        <p:pic>
          <p:nvPicPr>
            <p:cNvPr id="420" name="图片 419"/>
            <p:cNvPicPr/>
            <p:nvPr/>
          </p:nvPicPr>
          <p:blipFill>
            <a:blip r:embed="rId1"/>
            <a:stretch>
              <a:fillRect/>
            </a:stretch>
          </p:blipFill>
          <p:spPr>
            <a:xfrm>
              <a:off x="946" y="8015"/>
              <a:ext cx="1840" cy="1823"/>
            </a:xfrm>
            <a:prstGeom prst="rect">
              <a:avLst/>
            </a:prstGeom>
          </p:spPr>
        </p:pic>
        <p:pic>
          <p:nvPicPr>
            <p:cNvPr id="421" name="图片 420"/>
            <p:cNvPicPr/>
            <p:nvPr/>
          </p:nvPicPr>
          <p:blipFill>
            <a:blip r:embed="rId1"/>
            <a:stretch>
              <a:fillRect/>
            </a:stretch>
          </p:blipFill>
          <p:spPr>
            <a:xfrm>
              <a:off x="1146" y="8215"/>
              <a:ext cx="1840" cy="1823"/>
            </a:xfrm>
            <a:prstGeom prst="rect">
              <a:avLst/>
            </a:prstGeom>
          </p:spPr>
        </p:pic>
        <p:pic>
          <p:nvPicPr>
            <p:cNvPr id="422" name="图片 421"/>
            <p:cNvPicPr/>
            <p:nvPr/>
          </p:nvPicPr>
          <p:blipFill>
            <a:blip r:embed="rId1"/>
            <a:stretch>
              <a:fillRect/>
            </a:stretch>
          </p:blipFill>
          <p:spPr>
            <a:xfrm>
              <a:off x="1346" y="8415"/>
              <a:ext cx="1840" cy="1823"/>
            </a:xfrm>
            <a:prstGeom prst="rect">
              <a:avLst/>
            </a:prstGeom>
          </p:spPr>
        </p:pic>
        <p:pic>
          <p:nvPicPr>
            <p:cNvPr id="423" name="图片 422"/>
            <p:cNvPicPr/>
            <p:nvPr/>
          </p:nvPicPr>
          <p:blipFill>
            <a:blip r:embed="rId1"/>
            <a:stretch>
              <a:fillRect/>
            </a:stretch>
          </p:blipFill>
          <p:spPr>
            <a:xfrm>
              <a:off x="1546" y="8615"/>
              <a:ext cx="1840" cy="1823"/>
            </a:xfrm>
            <a:prstGeom prst="rect">
              <a:avLst/>
            </a:prstGeom>
          </p:spPr>
        </p:pic>
        <p:pic>
          <p:nvPicPr>
            <p:cNvPr id="424" name="图片 423"/>
            <p:cNvPicPr/>
            <p:nvPr/>
          </p:nvPicPr>
          <p:blipFill>
            <a:blip r:embed="rId1"/>
            <a:stretch>
              <a:fillRect/>
            </a:stretch>
          </p:blipFill>
          <p:spPr>
            <a:xfrm>
              <a:off x="1746" y="8815"/>
              <a:ext cx="1840" cy="1823"/>
            </a:xfrm>
            <a:prstGeom prst="rect">
              <a:avLst/>
            </a:prstGeom>
          </p:spPr>
        </p:pic>
      </p:grpSp>
      <p:grpSp>
        <p:nvGrpSpPr>
          <p:cNvPr id="425" name="组合 424"/>
          <p:cNvGrpSpPr/>
          <p:nvPr/>
        </p:nvGrpSpPr>
        <p:grpSpPr>
          <a:xfrm>
            <a:off x="10020300" y="4454525"/>
            <a:ext cx="2171700" cy="2338070"/>
            <a:chOff x="15780" y="7015"/>
            <a:chExt cx="3420" cy="3682"/>
          </a:xfrm>
        </p:grpSpPr>
        <p:pic>
          <p:nvPicPr>
            <p:cNvPr id="426" name="图片 425"/>
            <p:cNvPicPr/>
            <p:nvPr/>
          </p:nvPicPr>
          <p:blipFill>
            <a:blip r:embed="rId2"/>
            <a:stretch>
              <a:fillRect/>
            </a:stretch>
          </p:blipFill>
          <p:spPr>
            <a:xfrm>
              <a:off x="15780" y="7015"/>
              <a:ext cx="1620" cy="1882"/>
            </a:xfrm>
            <a:prstGeom prst="rect">
              <a:avLst/>
            </a:prstGeom>
          </p:spPr>
        </p:pic>
        <p:pic>
          <p:nvPicPr>
            <p:cNvPr id="427" name="图片 426"/>
            <p:cNvPicPr/>
            <p:nvPr/>
          </p:nvPicPr>
          <p:blipFill>
            <a:blip r:embed="rId2"/>
            <a:stretch>
              <a:fillRect/>
            </a:stretch>
          </p:blipFill>
          <p:spPr>
            <a:xfrm>
              <a:off x="15980" y="7215"/>
              <a:ext cx="1620" cy="1882"/>
            </a:xfrm>
            <a:prstGeom prst="rect">
              <a:avLst/>
            </a:prstGeom>
          </p:spPr>
        </p:pic>
        <p:pic>
          <p:nvPicPr>
            <p:cNvPr id="428" name="图片 427"/>
            <p:cNvPicPr/>
            <p:nvPr/>
          </p:nvPicPr>
          <p:blipFill>
            <a:blip r:embed="rId2"/>
            <a:stretch>
              <a:fillRect/>
            </a:stretch>
          </p:blipFill>
          <p:spPr>
            <a:xfrm>
              <a:off x="16180" y="7415"/>
              <a:ext cx="1620" cy="1882"/>
            </a:xfrm>
            <a:prstGeom prst="rect">
              <a:avLst/>
            </a:prstGeom>
          </p:spPr>
        </p:pic>
        <p:pic>
          <p:nvPicPr>
            <p:cNvPr id="429" name="图片 428"/>
            <p:cNvPicPr/>
            <p:nvPr/>
          </p:nvPicPr>
          <p:blipFill>
            <a:blip r:embed="rId2"/>
            <a:stretch>
              <a:fillRect/>
            </a:stretch>
          </p:blipFill>
          <p:spPr>
            <a:xfrm>
              <a:off x="16380" y="7615"/>
              <a:ext cx="1620" cy="1882"/>
            </a:xfrm>
            <a:prstGeom prst="rect">
              <a:avLst/>
            </a:prstGeom>
          </p:spPr>
        </p:pic>
        <p:pic>
          <p:nvPicPr>
            <p:cNvPr id="430" name="图片 429"/>
            <p:cNvPicPr/>
            <p:nvPr/>
          </p:nvPicPr>
          <p:blipFill>
            <a:blip r:embed="rId2"/>
            <a:stretch>
              <a:fillRect/>
            </a:stretch>
          </p:blipFill>
          <p:spPr>
            <a:xfrm>
              <a:off x="16580" y="7815"/>
              <a:ext cx="1620" cy="1882"/>
            </a:xfrm>
            <a:prstGeom prst="rect">
              <a:avLst/>
            </a:prstGeom>
          </p:spPr>
        </p:pic>
        <p:pic>
          <p:nvPicPr>
            <p:cNvPr id="431" name="图片 430"/>
            <p:cNvPicPr/>
            <p:nvPr/>
          </p:nvPicPr>
          <p:blipFill>
            <a:blip r:embed="rId2"/>
            <a:stretch>
              <a:fillRect/>
            </a:stretch>
          </p:blipFill>
          <p:spPr>
            <a:xfrm>
              <a:off x="16780" y="8015"/>
              <a:ext cx="1620" cy="1882"/>
            </a:xfrm>
            <a:prstGeom prst="rect">
              <a:avLst/>
            </a:prstGeom>
          </p:spPr>
        </p:pic>
        <p:pic>
          <p:nvPicPr>
            <p:cNvPr id="432" name="图片 431"/>
            <p:cNvPicPr/>
            <p:nvPr/>
          </p:nvPicPr>
          <p:blipFill>
            <a:blip r:embed="rId2"/>
            <a:stretch>
              <a:fillRect/>
            </a:stretch>
          </p:blipFill>
          <p:spPr>
            <a:xfrm>
              <a:off x="16980" y="8215"/>
              <a:ext cx="1620" cy="1882"/>
            </a:xfrm>
            <a:prstGeom prst="rect">
              <a:avLst/>
            </a:prstGeom>
          </p:spPr>
        </p:pic>
        <p:pic>
          <p:nvPicPr>
            <p:cNvPr id="433" name="图片 432"/>
            <p:cNvPicPr/>
            <p:nvPr/>
          </p:nvPicPr>
          <p:blipFill>
            <a:blip r:embed="rId2"/>
            <a:stretch>
              <a:fillRect/>
            </a:stretch>
          </p:blipFill>
          <p:spPr>
            <a:xfrm>
              <a:off x="17180" y="8415"/>
              <a:ext cx="1620" cy="1882"/>
            </a:xfrm>
            <a:prstGeom prst="rect">
              <a:avLst/>
            </a:prstGeom>
          </p:spPr>
        </p:pic>
        <p:pic>
          <p:nvPicPr>
            <p:cNvPr id="434" name="图片 433"/>
            <p:cNvPicPr/>
            <p:nvPr/>
          </p:nvPicPr>
          <p:blipFill>
            <a:blip r:embed="rId2"/>
            <a:stretch>
              <a:fillRect/>
            </a:stretch>
          </p:blipFill>
          <p:spPr>
            <a:xfrm>
              <a:off x="17380" y="8615"/>
              <a:ext cx="1620" cy="1882"/>
            </a:xfrm>
            <a:prstGeom prst="rect">
              <a:avLst/>
            </a:prstGeom>
          </p:spPr>
        </p:pic>
        <p:pic>
          <p:nvPicPr>
            <p:cNvPr id="435" name="图片 434"/>
            <p:cNvPicPr/>
            <p:nvPr/>
          </p:nvPicPr>
          <p:blipFill>
            <a:blip r:embed="rId2"/>
            <a:stretch>
              <a:fillRect/>
            </a:stretch>
          </p:blipFill>
          <p:spPr>
            <a:xfrm>
              <a:off x="17580" y="8815"/>
              <a:ext cx="1620" cy="1882"/>
            </a:xfrm>
            <a:prstGeom prst="rect">
              <a:avLst/>
            </a:prstGeom>
          </p:spPr>
        </p:pic>
      </p:grpSp>
      <p:grpSp>
        <p:nvGrpSpPr>
          <p:cNvPr id="436" name="组合 435"/>
          <p:cNvGrpSpPr/>
          <p:nvPr/>
        </p:nvGrpSpPr>
        <p:grpSpPr>
          <a:xfrm>
            <a:off x="6921500" y="3782060"/>
            <a:ext cx="2171700" cy="2338070"/>
            <a:chOff x="15780" y="7015"/>
            <a:chExt cx="3420" cy="3682"/>
          </a:xfrm>
        </p:grpSpPr>
        <p:pic>
          <p:nvPicPr>
            <p:cNvPr id="437" name="图片 436"/>
            <p:cNvPicPr/>
            <p:nvPr/>
          </p:nvPicPr>
          <p:blipFill>
            <a:blip r:embed="rId2"/>
            <a:stretch>
              <a:fillRect/>
            </a:stretch>
          </p:blipFill>
          <p:spPr>
            <a:xfrm>
              <a:off x="15780" y="7015"/>
              <a:ext cx="1620" cy="1882"/>
            </a:xfrm>
            <a:prstGeom prst="rect">
              <a:avLst/>
            </a:prstGeom>
          </p:spPr>
        </p:pic>
        <p:pic>
          <p:nvPicPr>
            <p:cNvPr id="438" name="图片 437"/>
            <p:cNvPicPr/>
            <p:nvPr/>
          </p:nvPicPr>
          <p:blipFill>
            <a:blip r:embed="rId2"/>
            <a:stretch>
              <a:fillRect/>
            </a:stretch>
          </p:blipFill>
          <p:spPr>
            <a:xfrm>
              <a:off x="15980" y="7215"/>
              <a:ext cx="1620" cy="1882"/>
            </a:xfrm>
            <a:prstGeom prst="rect">
              <a:avLst/>
            </a:prstGeom>
          </p:spPr>
        </p:pic>
        <p:pic>
          <p:nvPicPr>
            <p:cNvPr id="439" name="图片 438"/>
            <p:cNvPicPr/>
            <p:nvPr/>
          </p:nvPicPr>
          <p:blipFill>
            <a:blip r:embed="rId2"/>
            <a:stretch>
              <a:fillRect/>
            </a:stretch>
          </p:blipFill>
          <p:spPr>
            <a:xfrm>
              <a:off x="16180" y="7415"/>
              <a:ext cx="1620" cy="1882"/>
            </a:xfrm>
            <a:prstGeom prst="rect">
              <a:avLst/>
            </a:prstGeom>
          </p:spPr>
        </p:pic>
        <p:pic>
          <p:nvPicPr>
            <p:cNvPr id="440" name="图片 439"/>
            <p:cNvPicPr/>
            <p:nvPr/>
          </p:nvPicPr>
          <p:blipFill>
            <a:blip r:embed="rId2"/>
            <a:stretch>
              <a:fillRect/>
            </a:stretch>
          </p:blipFill>
          <p:spPr>
            <a:xfrm>
              <a:off x="16380" y="7615"/>
              <a:ext cx="1620" cy="1882"/>
            </a:xfrm>
            <a:prstGeom prst="rect">
              <a:avLst/>
            </a:prstGeom>
          </p:spPr>
        </p:pic>
        <p:pic>
          <p:nvPicPr>
            <p:cNvPr id="441" name="图片 440"/>
            <p:cNvPicPr/>
            <p:nvPr/>
          </p:nvPicPr>
          <p:blipFill>
            <a:blip r:embed="rId2"/>
            <a:stretch>
              <a:fillRect/>
            </a:stretch>
          </p:blipFill>
          <p:spPr>
            <a:xfrm>
              <a:off x="16580" y="7815"/>
              <a:ext cx="1620" cy="1882"/>
            </a:xfrm>
            <a:prstGeom prst="rect">
              <a:avLst/>
            </a:prstGeom>
          </p:spPr>
        </p:pic>
        <p:pic>
          <p:nvPicPr>
            <p:cNvPr id="442" name="图片 441"/>
            <p:cNvPicPr/>
            <p:nvPr/>
          </p:nvPicPr>
          <p:blipFill>
            <a:blip r:embed="rId2"/>
            <a:stretch>
              <a:fillRect/>
            </a:stretch>
          </p:blipFill>
          <p:spPr>
            <a:xfrm>
              <a:off x="16780" y="8015"/>
              <a:ext cx="1620" cy="1882"/>
            </a:xfrm>
            <a:prstGeom prst="rect">
              <a:avLst/>
            </a:prstGeom>
          </p:spPr>
        </p:pic>
        <p:pic>
          <p:nvPicPr>
            <p:cNvPr id="443" name="图片 442"/>
            <p:cNvPicPr/>
            <p:nvPr/>
          </p:nvPicPr>
          <p:blipFill>
            <a:blip r:embed="rId2"/>
            <a:stretch>
              <a:fillRect/>
            </a:stretch>
          </p:blipFill>
          <p:spPr>
            <a:xfrm>
              <a:off x="16980" y="8215"/>
              <a:ext cx="1620" cy="1882"/>
            </a:xfrm>
            <a:prstGeom prst="rect">
              <a:avLst/>
            </a:prstGeom>
          </p:spPr>
        </p:pic>
        <p:pic>
          <p:nvPicPr>
            <p:cNvPr id="444" name="图片 443"/>
            <p:cNvPicPr/>
            <p:nvPr/>
          </p:nvPicPr>
          <p:blipFill>
            <a:blip r:embed="rId2"/>
            <a:stretch>
              <a:fillRect/>
            </a:stretch>
          </p:blipFill>
          <p:spPr>
            <a:xfrm>
              <a:off x="17180" y="8415"/>
              <a:ext cx="1620" cy="1882"/>
            </a:xfrm>
            <a:prstGeom prst="rect">
              <a:avLst/>
            </a:prstGeom>
          </p:spPr>
        </p:pic>
        <p:pic>
          <p:nvPicPr>
            <p:cNvPr id="445" name="图片 444"/>
            <p:cNvPicPr/>
            <p:nvPr/>
          </p:nvPicPr>
          <p:blipFill>
            <a:blip r:embed="rId2"/>
            <a:stretch>
              <a:fillRect/>
            </a:stretch>
          </p:blipFill>
          <p:spPr>
            <a:xfrm>
              <a:off x="17380" y="8615"/>
              <a:ext cx="1620" cy="1882"/>
            </a:xfrm>
            <a:prstGeom prst="rect">
              <a:avLst/>
            </a:prstGeom>
          </p:spPr>
        </p:pic>
        <p:pic>
          <p:nvPicPr>
            <p:cNvPr id="446" name="图片 445"/>
            <p:cNvPicPr/>
            <p:nvPr/>
          </p:nvPicPr>
          <p:blipFill>
            <a:blip r:embed="rId2"/>
            <a:stretch>
              <a:fillRect/>
            </a:stretch>
          </p:blipFill>
          <p:spPr>
            <a:xfrm>
              <a:off x="17580" y="8815"/>
              <a:ext cx="1620" cy="1882"/>
            </a:xfrm>
            <a:prstGeom prst="rect">
              <a:avLst/>
            </a:prstGeom>
          </p:spPr>
        </p:pic>
      </p:grpSp>
      <p:grpSp>
        <p:nvGrpSpPr>
          <p:cNvPr id="447" name="组合 446"/>
          <p:cNvGrpSpPr/>
          <p:nvPr/>
        </p:nvGrpSpPr>
        <p:grpSpPr>
          <a:xfrm>
            <a:off x="4438650" y="4506595"/>
            <a:ext cx="2171700" cy="2338070"/>
            <a:chOff x="15780" y="7015"/>
            <a:chExt cx="3420" cy="3682"/>
          </a:xfrm>
        </p:grpSpPr>
        <p:pic>
          <p:nvPicPr>
            <p:cNvPr id="448" name="图片 447"/>
            <p:cNvPicPr/>
            <p:nvPr/>
          </p:nvPicPr>
          <p:blipFill>
            <a:blip r:embed="rId2"/>
            <a:stretch>
              <a:fillRect/>
            </a:stretch>
          </p:blipFill>
          <p:spPr>
            <a:xfrm>
              <a:off x="15780" y="7015"/>
              <a:ext cx="1620" cy="1882"/>
            </a:xfrm>
            <a:prstGeom prst="rect">
              <a:avLst/>
            </a:prstGeom>
          </p:spPr>
        </p:pic>
        <p:pic>
          <p:nvPicPr>
            <p:cNvPr id="449" name="图片 448"/>
            <p:cNvPicPr/>
            <p:nvPr/>
          </p:nvPicPr>
          <p:blipFill>
            <a:blip r:embed="rId2"/>
            <a:stretch>
              <a:fillRect/>
            </a:stretch>
          </p:blipFill>
          <p:spPr>
            <a:xfrm>
              <a:off x="15980" y="7215"/>
              <a:ext cx="1620" cy="1882"/>
            </a:xfrm>
            <a:prstGeom prst="rect">
              <a:avLst/>
            </a:prstGeom>
          </p:spPr>
        </p:pic>
        <p:pic>
          <p:nvPicPr>
            <p:cNvPr id="450" name="图片 449"/>
            <p:cNvPicPr/>
            <p:nvPr/>
          </p:nvPicPr>
          <p:blipFill>
            <a:blip r:embed="rId2"/>
            <a:stretch>
              <a:fillRect/>
            </a:stretch>
          </p:blipFill>
          <p:spPr>
            <a:xfrm>
              <a:off x="16180" y="7415"/>
              <a:ext cx="1620" cy="1882"/>
            </a:xfrm>
            <a:prstGeom prst="rect">
              <a:avLst/>
            </a:prstGeom>
          </p:spPr>
        </p:pic>
        <p:pic>
          <p:nvPicPr>
            <p:cNvPr id="451" name="图片 450"/>
            <p:cNvPicPr/>
            <p:nvPr/>
          </p:nvPicPr>
          <p:blipFill>
            <a:blip r:embed="rId2"/>
            <a:stretch>
              <a:fillRect/>
            </a:stretch>
          </p:blipFill>
          <p:spPr>
            <a:xfrm>
              <a:off x="16380" y="7615"/>
              <a:ext cx="1620" cy="1882"/>
            </a:xfrm>
            <a:prstGeom prst="rect">
              <a:avLst/>
            </a:prstGeom>
          </p:spPr>
        </p:pic>
        <p:pic>
          <p:nvPicPr>
            <p:cNvPr id="452" name="图片 451"/>
            <p:cNvPicPr/>
            <p:nvPr/>
          </p:nvPicPr>
          <p:blipFill>
            <a:blip r:embed="rId2"/>
            <a:stretch>
              <a:fillRect/>
            </a:stretch>
          </p:blipFill>
          <p:spPr>
            <a:xfrm>
              <a:off x="16580" y="7815"/>
              <a:ext cx="1620" cy="1882"/>
            </a:xfrm>
            <a:prstGeom prst="rect">
              <a:avLst/>
            </a:prstGeom>
          </p:spPr>
        </p:pic>
        <p:pic>
          <p:nvPicPr>
            <p:cNvPr id="453" name="图片 452"/>
            <p:cNvPicPr/>
            <p:nvPr/>
          </p:nvPicPr>
          <p:blipFill>
            <a:blip r:embed="rId2"/>
            <a:stretch>
              <a:fillRect/>
            </a:stretch>
          </p:blipFill>
          <p:spPr>
            <a:xfrm>
              <a:off x="16780" y="8015"/>
              <a:ext cx="1620" cy="1882"/>
            </a:xfrm>
            <a:prstGeom prst="rect">
              <a:avLst/>
            </a:prstGeom>
          </p:spPr>
        </p:pic>
        <p:pic>
          <p:nvPicPr>
            <p:cNvPr id="454" name="图片 453"/>
            <p:cNvPicPr/>
            <p:nvPr/>
          </p:nvPicPr>
          <p:blipFill>
            <a:blip r:embed="rId2"/>
            <a:stretch>
              <a:fillRect/>
            </a:stretch>
          </p:blipFill>
          <p:spPr>
            <a:xfrm>
              <a:off x="16980" y="8215"/>
              <a:ext cx="1620" cy="1882"/>
            </a:xfrm>
            <a:prstGeom prst="rect">
              <a:avLst/>
            </a:prstGeom>
          </p:spPr>
        </p:pic>
        <p:pic>
          <p:nvPicPr>
            <p:cNvPr id="455" name="图片 454"/>
            <p:cNvPicPr/>
            <p:nvPr/>
          </p:nvPicPr>
          <p:blipFill>
            <a:blip r:embed="rId2"/>
            <a:stretch>
              <a:fillRect/>
            </a:stretch>
          </p:blipFill>
          <p:spPr>
            <a:xfrm>
              <a:off x="17180" y="8415"/>
              <a:ext cx="1620" cy="1882"/>
            </a:xfrm>
            <a:prstGeom prst="rect">
              <a:avLst/>
            </a:prstGeom>
          </p:spPr>
        </p:pic>
        <p:pic>
          <p:nvPicPr>
            <p:cNvPr id="456" name="图片 455"/>
            <p:cNvPicPr/>
            <p:nvPr/>
          </p:nvPicPr>
          <p:blipFill>
            <a:blip r:embed="rId2"/>
            <a:stretch>
              <a:fillRect/>
            </a:stretch>
          </p:blipFill>
          <p:spPr>
            <a:xfrm>
              <a:off x="17380" y="8615"/>
              <a:ext cx="1620" cy="1882"/>
            </a:xfrm>
            <a:prstGeom prst="rect">
              <a:avLst/>
            </a:prstGeom>
          </p:spPr>
        </p:pic>
        <p:pic>
          <p:nvPicPr>
            <p:cNvPr id="457" name="图片 456"/>
            <p:cNvPicPr/>
            <p:nvPr/>
          </p:nvPicPr>
          <p:blipFill>
            <a:blip r:embed="rId2"/>
            <a:stretch>
              <a:fillRect/>
            </a:stretch>
          </p:blipFill>
          <p:spPr>
            <a:xfrm>
              <a:off x="17580" y="8815"/>
              <a:ext cx="1620" cy="1882"/>
            </a:xfrm>
            <a:prstGeom prst="rect">
              <a:avLst/>
            </a:prstGeom>
          </p:spPr>
        </p:pic>
      </p:grpSp>
      <p:grpSp>
        <p:nvGrpSpPr>
          <p:cNvPr id="458" name="组合 457"/>
          <p:cNvGrpSpPr/>
          <p:nvPr/>
        </p:nvGrpSpPr>
        <p:grpSpPr>
          <a:xfrm>
            <a:off x="9893300" y="390525"/>
            <a:ext cx="2171700" cy="2338070"/>
            <a:chOff x="15780" y="7015"/>
            <a:chExt cx="3420" cy="3682"/>
          </a:xfrm>
        </p:grpSpPr>
        <p:pic>
          <p:nvPicPr>
            <p:cNvPr id="459" name="图片 458"/>
            <p:cNvPicPr/>
            <p:nvPr/>
          </p:nvPicPr>
          <p:blipFill>
            <a:blip r:embed="rId2"/>
            <a:stretch>
              <a:fillRect/>
            </a:stretch>
          </p:blipFill>
          <p:spPr>
            <a:xfrm>
              <a:off x="15780" y="7015"/>
              <a:ext cx="1620" cy="1882"/>
            </a:xfrm>
            <a:prstGeom prst="rect">
              <a:avLst/>
            </a:prstGeom>
          </p:spPr>
        </p:pic>
        <p:pic>
          <p:nvPicPr>
            <p:cNvPr id="460" name="图片 459"/>
            <p:cNvPicPr/>
            <p:nvPr/>
          </p:nvPicPr>
          <p:blipFill>
            <a:blip r:embed="rId2"/>
            <a:stretch>
              <a:fillRect/>
            </a:stretch>
          </p:blipFill>
          <p:spPr>
            <a:xfrm>
              <a:off x="15980" y="7215"/>
              <a:ext cx="1620" cy="1882"/>
            </a:xfrm>
            <a:prstGeom prst="rect">
              <a:avLst/>
            </a:prstGeom>
          </p:spPr>
        </p:pic>
        <p:pic>
          <p:nvPicPr>
            <p:cNvPr id="461" name="图片 460"/>
            <p:cNvPicPr/>
            <p:nvPr/>
          </p:nvPicPr>
          <p:blipFill>
            <a:blip r:embed="rId2"/>
            <a:stretch>
              <a:fillRect/>
            </a:stretch>
          </p:blipFill>
          <p:spPr>
            <a:xfrm>
              <a:off x="16180" y="7415"/>
              <a:ext cx="1620" cy="1882"/>
            </a:xfrm>
            <a:prstGeom prst="rect">
              <a:avLst/>
            </a:prstGeom>
          </p:spPr>
        </p:pic>
        <p:pic>
          <p:nvPicPr>
            <p:cNvPr id="462" name="图片 461"/>
            <p:cNvPicPr/>
            <p:nvPr/>
          </p:nvPicPr>
          <p:blipFill>
            <a:blip r:embed="rId2"/>
            <a:stretch>
              <a:fillRect/>
            </a:stretch>
          </p:blipFill>
          <p:spPr>
            <a:xfrm>
              <a:off x="16380" y="7615"/>
              <a:ext cx="1620" cy="1882"/>
            </a:xfrm>
            <a:prstGeom prst="rect">
              <a:avLst/>
            </a:prstGeom>
          </p:spPr>
        </p:pic>
        <p:pic>
          <p:nvPicPr>
            <p:cNvPr id="463" name="图片 462"/>
            <p:cNvPicPr/>
            <p:nvPr/>
          </p:nvPicPr>
          <p:blipFill>
            <a:blip r:embed="rId2"/>
            <a:stretch>
              <a:fillRect/>
            </a:stretch>
          </p:blipFill>
          <p:spPr>
            <a:xfrm>
              <a:off x="16580" y="7815"/>
              <a:ext cx="1620" cy="1882"/>
            </a:xfrm>
            <a:prstGeom prst="rect">
              <a:avLst/>
            </a:prstGeom>
          </p:spPr>
        </p:pic>
        <p:pic>
          <p:nvPicPr>
            <p:cNvPr id="464" name="图片 463"/>
            <p:cNvPicPr/>
            <p:nvPr/>
          </p:nvPicPr>
          <p:blipFill>
            <a:blip r:embed="rId2"/>
            <a:stretch>
              <a:fillRect/>
            </a:stretch>
          </p:blipFill>
          <p:spPr>
            <a:xfrm>
              <a:off x="16780" y="8015"/>
              <a:ext cx="1620" cy="1882"/>
            </a:xfrm>
            <a:prstGeom prst="rect">
              <a:avLst/>
            </a:prstGeom>
          </p:spPr>
        </p:pic>
        <p:pic>
          <p:nvPicPr>
            <p:cNvPr id="465" name="图片 464"/>
            <p:cNvPicPr/>
            <p:nvPr/>
          </p:nvPicPr>
          <p:blipFill>
            <a:blip r:embed="rId2"/>
            <a:stretch>
              <a:fillRect/>
            </a:stretch>
          </p:blipFill>
          <p:spPr>
            <a:xfrm>
              <a:off x="16980" y="8215"/>
              <a:ext cx="1620" cy="1882"/>
            </a:xfrm>
            <a:prstGeom prst="rect">
              <a:avLst/>
            </a:prstGeom>
          </p:spPr>
        </p:pic>
        <p:pic>
          <p:nvPicPr>
            <p:cNvPr id="466" name="图片 465"/>
            <p:cNvPicPr/>
            <p:nvPr/>
          </p:nvPicPr>
          <p:blipFill>
            <a:blip r:embed="rId2"/>
            <a:stretch>
              <a:fillRect/>
            </a:stretch>
          </p:blipFill>
          <p:spPr>
            <a:xfrm>
              <a:off x="17180" y="8415"/>
              <a:ext cx="1620" cy="1882"/>
            </a:xfrm>
            <a:prstGeom prst="rect">
              <a:avLst/>
            </a:prstGeom>
          </p:spPr>
        </p:pic>
        <p:pic>
          <p:nvPicPr>
            <p:cNvPr id="467" name="图片 466"/>
            <p:cNvPicPr/>
            <p:nvPr/>
          </p:nvPicPr>
          <p:blipFill>
            <a:blip r:embed="rId2"/>
            <a:stretch>
              <a:fillRect/>
            </a:stretch>
          </p:blipFill>
          <p:spPr>
            <a:xfrm>
              <a:off x="17380" y="8615"/>
              <a:ext cx="1620" cy="1882"/>
            </a:xfrm>
            <a:prstGeom prst="rect">
              <a:avLst/>
            </a:prstGeom>
          </p:spPr>
        </p:pic>
        <p:pic>
          <p:nvPicPr>
            <p:cNvPr id="468" name="图片 467"/>
            <p:cNvPicPr/>
            <p:nvPr/>
          </p:nvPicPr>
          <p:blipFill>
            <a:blip r:embed="rId2"/>
            <a:stretch>
              <a:fillRect/>
            </a:stretch>
          </p:blipFill>
          <p:spPr>
            <a:xfrm>
              <a:off x="17580" y="8815"/>
              <a:ext cx="1620" cy="1882"/>
            </a:xfrm>
            <a:prstGeom prst="rect">
              <a:avLst/>
            </a:prstGeom>
          </p:spPr>
        </p:pic>
      </p:grpSp>
      <p:grpSp>
        <p:nvGrpSpPr>
          <p:cNvPr id="469" name="组合 468"/>
          <p:cNvGrpSpPr/>
          <p:nvPr/>
        </p:nvGrpSpPr>
        <p:grpSpPr>
          <a:xfrm>
            <a:off x="4991100" y="3094990"/>
            <a:ext cx="2057400" cy="2045970"/>
            <a:chOff x="346" y="7415"/>
            <a:chExt cx="3240" cy="3222"/>
          </a:xfrm>
        </p:grpSpPr>
        <p:pic>
          <p:nvPicPr>
            <p:cNvPr id="470" name="图片 469"/>
            <p:cNvPicPr/>
            <p:nvPr/>
          </p:nvPicPr>
          <p:blipFill>
            <a:blip r:embed="rId1"/>
            <a:stretch>
              <a:fillRect/>
            </a:stretch>
          </p:blipFill>
          <p:spPr>
            <a:xfrm>
              <a:off x="346" y="7415"/>
              <a:ext cx="1840" cy="1823"/>
            </a:xfrm>
            <a:prstGeom prst="rect">
              <a:avLst/>
            </a:prstGeom>
          </p:spPr>
        </p:pic>
        <p:pic>
          <p:nvPicPr>
            <p:cNvPr id="471" name="图片 470"/>
            <p:cNvPicPr/>
            <p:nvPr/>
          </p:nvPicPr>
          <p:blipFill>
            <a:blip r:embed="rId1"/>
            <a:stretch>
              <a:fillRect/>
            </a:stretch>
          </p:blipFill>
          <p:spPr>
            <a:xfrm>
              <a:off x="546" y="7615"/>
              <a:ext cx="1840" cy="1823"/>
            </a:xfrm>
            <a:prstGeom prst="rect">
              <a:avLst/>
            </a:prstGeom>
          </p:spPr>
        </p:pic>
        <p:pic>
          <p:nvPicPr>
            <p:cNvPr id="472" name="图片 471"/>
            <p:cNvPicPr/>
            <p:nvPr/>
          </p:nvPicPr>
          <p:blipFill>
            <a:blip r:embed="rId1"/>
            <a:stretch>
              <a:fillRect/>
            </a:stretch>
          </p:blipFill>
          <p:spPr>
            <a:xfrm>
              <a:off x="746" y="7815"/>
              <a:ext cx="1840" cy="1823"/>
            </a:xfrm>
            <a:prstGeom prst="rect">
              <a:avLst/>
            </a:prstGeom>
          </p:spPr>
        </p:pic>
        <p:pic>
          <p:nvPicPr>
            <p:cNvPr id="473" name="图片 472"/>
            <p:cNvPicPr/>
            <p:nvPr/>
          </p:nvPicPr>
          <p:blipFill>
            <a:blip r:embed="rId1"/>
            <a:stretch>
              <a:fillRect/>
            </a:stretch>
          </p:blipFill>
          <p:spPr>
            <a:xfrm>
              <a:off x="946" y="8015"/>
              <a:ext cx="1840" cy="1823"/>
            </a:xfrm>
            <a:prstGeom prst="rect">
              <a:avLst/>
            </a:prstGeom>
          </p:spPr>
        </p:pic>
        <p:pic>
          <p:nvPicPr>
            <p:cNvPr id="474" name="图片 473"/>
            <p:cNvPicPr/>
            <p:nvPr/>
          </p:nvPicPr>
          <p:blipFill>
            <a:blip r:embed="rId1"/>
            <a:stretch>
              <a:fillRect/>
            </a:stretch>
          </p:blipFill>
          <p:spPr>
            <a:xfrm>
              <a:off x="1146" y="8215"/>
              <a:ext cx="1840" cy="1823"/>
            </a:xfrm>
            <a:prstGeom prst="rect">
              <a:avLst/>
            </a:prstGeom>
          </p:spPr>
        </p:pic>
        <p:pic>
          <p:nvPicPr>
            <p:cNvPr id="475" name="图片 474"/>
            <p:cNvPicPr/>
            <p:nvPr/>
          </p:nvPicPr>
          <p:blipFill>
            <a:blip r:embed="rId1"/>
            <a:stretch>
              <a:fillRect/>
            </a:stretch>
          </p:blipFill>
          <p:spPr>
            <a:xfrm>
              <a:off x="1346" y="8415"/>
              <a:ext cx="1840" cy="1823"/>
            </a:xfrm>
            <a:prstGeom prst="rect">
              <a:avLst/>
            </a:prstGeom>
          </p:spPr>
        </p:pic>
        <p:pic>
          <p:nvPicPr>
            <p:cNvPr id="476" name="图片 475"/>
            <p:cNvPicPr/>
            <p:nvPr/>
          </p:nvPicPr>
          <p:blipFill>
            <a:blip r:embed="rId1"/>
            <a:stretch>
              <a:fillRect/>
            </a:stretch>
          </p:blipFill>
          <p:spPr>
            <a:xfrm>
              <a:off x="1546" y="8615"/>
              <a:ext cx="1840" cy="1823"/>
            </a:xfrm>
            <a:prstGeom prst="rect">
              <a:avLst/>
            </a:prstGeom>
          </p:spPr>
        </p:pic>
        <p:pic>
          <p:nvPicPr>
            <p:cNvPr id="477" name="图片 476"/>
            <p:cNvPicPr/>
            <p:nvPr/>
          </p:nvPicPr>
          <p:blipFill>
            <a:blip r:embed="rId1"/>
            <a:stretch>
              <a:fillRect/>
            </a:stretch>
          </p:blipFill>
          <p:spPr>
            <a:xfrm>
              <a:off x="1746" y="8815"/>
              <a:ext cx="1840" cy="1823"/>
            </a:xfrm>
            <a:prstGeom prst="rect">
              <a:avLst/>
            </a:prstGeom>
          </p:spPr>
        </p:pic>
      </p:grpSp>
      <p:grpSp>
        <p:nvGrpSpPr>
          <p:cNvPr id="478" name="组合 477"/>
          <p:cNvGrpSpPr/>
          <p:nvPr/>
        </p:nvGrpSpPr>
        <p:grpSpPr>
          <a:xfrm>
            <a:off x="8597900" y="3094990"/>
            <a:ext cx="2057400" cy="2045970"/>
            <a:chOff x="346" y="7415"/>
            <a:chExt cx="3240" cy="3222"/>
          </a:xfrm>
        </p:grpSpPr>
        <p:pic>
          <p:nvPicPr>
            <p:cNvPr id="479" name="图片 478"/>
            <p:cNvPicPr/>
            <p:nvPr/>
          </p:nvPicPr>
          <p:blipFill>
            <a:blip r:embed="rId1"/>
            <a:stretch>
              <a:fillRect/>
            </a:stretch>
          </p:blipFill>
          <p:spPr>
            <a:xfrm>
              <a:off x="346" y="7415"/>
              <a:ext cx="1840" cy="1823"/>
            </a:xfrm>
            <a:prstGeom prst="rect">
              <a:avLst/>
            </a:prstGeom>
          </p:spPr>
        </p:pic>
        <p:pic>
          <p:nvPicPr>
            <p:cNvPr id="480" name="图片 479"/>
            <p:cNvPicPr/>
            <p:nvPr/>
          </p:nvPicPr>
          <p:blipFill>
            <a:blip r:embed="rId1"/>
            <a:stretch>
              <a:fillRect/>
            </a:stretch>
          </p:blipFill>
          <p:spPr>
            <a:xfrm>
              <a:off x="546" y="7615"/>
              <a:ext cx="1840" cy="1823"/>
            </a:xfrm>
            <a:prstGeom prst="rect">
              <a:avLst/>
            </a:prstGeom>
          </p:spPr>
        </p:pic>
        <p:pic>
          <p:nvPicPr>
            <p:cNvPr id="481" name="图片 480"/>
            <p:cNvPicPr/>
            <p:nvPr/>
          </p:nvPicPr>
          <p:blipFill>
            <a:blip r:embed="rId1"/>
            <a:stretch>
              <a:fillRect/>
            </a:stretch>
          </p:blipFill>
          <p:spPr>
            <a:xfrm>
              <a:off x="746" y="7815"/>
              <a:ext cx="1840" cy="1823"/>
            </a:xfrm>
            <a:prstGeom prst="rect">
              <a:avLst/>
            </a:prstGeom>
          </p:spPr>
        </p:pic>
        <p:pic>
          <p:nvPicPr>
            <p:cNvPr id="482" name="图片 481"/>
            <p:cNvPicPr/>
            <p:nvPr/>
          </p:nvPicPr>
          <p:blipFill>
            <a:blip r:embed="rId1"/>
            <a:stretch>
              <a:fillRect/>
            </a:stretch>
          </p:blipFill>
          <p:spPr>
            <a:xfrm>
              <a:off x="946" y="8015"/>
              <a:ext cx="1840" cy="1823"/>
            </a:xfrm>
            <a:prstGeom prst="rect">
              <a:avLst/>
            </a:prstGeom>
          </p:spPr>
        </p:pic>
        <p:pic>
          <p:nvPicPr>
            <p:cNvPr id="483" name="图片 482"/>
            <p:cNvPicPr/>
            <p:nvPr/>
          </p:nvPicPr>
          <p:blipFill>
            <a:blip r:embed="rId1"/>
            <a:stretch>
              <a:fillRect/>
            </a:stretch>
          </p:blipFill>
          <p:spPr>
            <a:xfrm>
              <a:off x="1146" y="8215"/>
              <a:ext cx="1840" cy="1823"/>
            </a:xfrm>
            <a:prstGeom prst="rect">
              <a:avLst/>
            </a:prstGeom>
          </p:spPr>
        </p:pic>
        <p:pic>
          <p:nvPicPr>
            <p:cNvPr id="484" name="图片 483"/>
            <p:cNvPicPr/>
            <p:nvPr/>
          </p:nvPicPr>
          <p:blipFill>
            <a:blip r:embed="rId1"/>
            <a:stretch>
              <a:fillRect/>
            </a:stretch>
          </p:blipFill>
          <p:spPr>
            <a:xfrm>
              <a:off x="1346" y="8415"/>
              <a:ext cx="1840" cy="1823"/>
            </a:xfrm>
            <a:prstGeom prst="rect">
              <a:avLst/>
            </a:prstGeom>
          </p:spPr>
        </p:pic>
        <p:pic>
          <p:nvPicPr>
            <p:cNvPr id="485" name="图片 484"/>
            <p:cNvPicPr/>
            <p:nvPr/>
          </p:nvPicPr>
          <p:blipFill>
            <a:blip r:embed="rId1"/>
            <a:stretch>
              <a:fillRect/>
            </a:stretch>
          </p:blipFill>
          <p:spPr>
            <a:xfrm>
              <a:off x="1546" y="8615"/>
              <a:ext cx="1840" cy="1823"/>
            </a:xfrm>
            <a:prstGeom prst="rect">
              <a:avLst/>
            </a:prstGeom>
          </p:spPr>
        </p:pic>
        <p:pic>
          <p:nvPicPr>
            <p:cNvPr id="486" name="图片 485"/>
            <p:cNvPicPr/>
            <p:nvPr/>
          </p:nvPicPr>
          <p:blipFill>
            <a:blip r:embed="rId1"/>
            <a:stretch>
              <a:fillRect/>
            </a:stretch>
          </p:blipFill>
          <p:spPr>
            <a:xfrm>
              <a:off x="1746" y="8815"/>
              <a:ext cx="1840" cy="1823"/>
            </a:xfrm>
            <a:prstGeom prst="rect">
              <a:avLst/>
            </a:prstGeom>
          </p:spPr>
        </p:pic>
      </p:grpSp>
      <p:grpSp>
        <p:nvGrpSpPr>
          <p:cNvPr id="487" name="组合 486"/>
          <p:cNvGrpSpPr/>
          <p:nvPr/>
        </p:nvGrpSpPr>
        <p:grpSpPr>
          <a:xfrm>
            <a:off x="2762250" y="-1021080"/>
            <a:ext cx="2057400" cy="2045970"/>
            <a:chOff x="346" y="7415"/>
            <a:chExt cx="3240" cy="3222"/>
          </a:xfrm>
        </p:grpSpPr>
        <p:pic>
          <p:nvPicPr>
            <p:cNvPr id="488" name="图片 487"/>
            <p:cNvPicPr/>
            <p:nvPr/>
          </p:nvPicPr>
          <p:blipFill>
            <a:blip r:embed="rId1"/>
            <a:stretch>
              <a:fillRect/>
            </a:stretch>
          </p:blipFill>
          <p:spPr>
            <a:xfrm>
              <a:off x="346" y="7415"/>
              <a:ext cx="1840" cy="1823"/>
            </a:xfrm>
            <a:prstGeom prst="rect">
              <a:avLst/>
            </a:prstGeom>
          </p:spPr>
        </p:pic>
        <p:pic>
          <p:nvPicPr>
            <p:cNvPr id="489" name="图片 488"/>
            <p:cNvPicPr/>
            <p:nvPr/>
          </p:nvPicPr>
          <p:blipFill>
            <a:blip r:embed="rId1"/>
            <a:stretch>
              <a:fillRect/>
            </a:stretch>
          </p:blipFill>
          <p:spPr>
            <a:xfrm>
              <a:off x="546" y="7615"/>
              <a:ext cx="1840" cy="1823"/>
            </a:xfrm>
            <a:prstGeom prst="rect">
              <a:avLst/>
            </a:prstGeom>
          </p:spPr>
        </p:pic>
        <p:pic>
          <p:nvPicPr>
            <p:cNvPr id="490" name="图片 489"/>
            <p:cNvPicPr/>
            <p:nvPr/>
          </p:nvPicPr>
          <p:blipFill>
            <a:blip r:embed="rId1"/>
            <a:stretch>
              <a:fillRect/>
            </a:stretch>
          </p:blipFill>
          <p:spPr>
            <a:xfrm>
              <a:off x="746" y="7815"/>
              <a:ext cx="1840" cy="1823"/>
            </a:xfrm>
            <a:prstGeom prst="rect">
              <a:avLst/>
            </a:prstGeom>
          </p:spPr>
        </p:pic>
        <p:pic>
          <p:nvPicPr>
            <p:cNvPr id="491" name="图片 490"/>
            <p:cNvPicPr/>
            <p:nvPr/>
          </p:nvPicPr>
          <p:blipFill>
            <a:blip r:embed="rId1"/>
            <a:stretch>
              <a:fillRect/>
            </a:stretch>
          </p:blipFill>
          <p:spPr>
            <a:xfrm>
              <a:off x="946" y="8015"/>
              <a:ext cx="1840" cy="1823"/>
            </a:xfrm>
            <a:prstGeom prst="rect">
              <a:avLst/>
            </a:prstGeom>
          </p:spPr>
        </p:pic>
        <p:pic>
          <p:nvPicPr>
            <p:cNvPr id="492" name="图片 491"/>
            <p:cNvPicPr/>
            <p:nvPr/>
          </p:nvPicPr>
          <p:blipFill>
            <a:blip r:embed="rId1"/>
            <a:stretch>
              <a:fillRect/>
            </a:stretch>
          </p:blipFill>
          <p:spPr>
            <a:xfrm>
              <a:off x="1146" y="8215"/>
              <a:ext cx="1840" cy="1823"/>
            </a:xfrm>
            <a:prstGeom prst="rect">
              <a:avLst/>
            </a:prstGeom>
          </p:spPr>
        </p:pic>
        <p:pic>
          <p:nvPicPr>
            <p:cNvPr id="493" name="图片 492"/>
            <p:cNvPicPr/>
            <p:nvPr/>
          </p:nvPicPr>
          <p:blipFill>
            <a:blip r:embed="rId1"/>
            <a:stretch>
              <a:fillRect/>
            </a:stretch>
          </p:blipFill>
          <p:spPr>
            <a:xfrm>
              <a:off x="1346" y="8415"/>
              <a:ext cx="1840" cy="1823"/>
            </a:xfrm>
            <a:prstGeom prst="rect">
              <a:avLst/>
            </a:prstGeom>
          </p:spPr>
        </p:pic>
        <p:pic>
          <p:nvPicPr>
            <p:cNvPr id="494" name="图片 493"/>
            <p:cNvPicPr/>
            <p:nvPr/>
          </p:nvPicPr>
          <p:blipFill>
            <a:blip r:embed="rId1"/>
            <a:stretch>
              <a:fillRect/>
            </a:stretch>
          </p:blipFill>
          <p:spPr>
            <a:xfrm>
              <a:off x="1546" y="8615"/>
              <a:ext cx="1840" cy="1823"/>
            </a:xfrm>
            <a:prstGeom prst="rect">
              <a:avLst/>
            </a:prstGeom>
          </p:spPr>
        </p:pic>
        <p:pic>
          <p:nvPicPr>
            <p:cNvPr id="495" name="图片 494"/>
            <p:cNvPicPr/>
            <p:nvPr/>
          </p:nvPicPr>
          <p:blipFill>
            <a:blip r:embed="rId1"/>
            <a:stretch>
              <a:fillRect/>
            </a:stretch>
          </p:blipFill>
          <p:spPr>
            <a:xfrm>
              <a:off x="1746" y="8815"/>
              <a:ext cx="1840" cy="1823"/>
            </a:xfrm>
            <a:prstGeom prst="rect">
              <a:avLst/>
            </a:prstGeom>
          </p:spPr>
        </p:pic>
      </p:grpSp>
      <p:grpSp>
        <p:nvGrpSpPr>
          <p:cNvPr id="496" name="组合 495"/>
          <p:cNvGrpSpPr/>
          <p:nvPr/>
        </p:nvGrpSpPr>
        <p:grpSpPr>
          <a:xfrm>
            <a:off x="-669290" y="2370455"/>
            <a:ext cx="2171700" cy="2338070"/>
            <a:chOff x="15780" y="7015"/>
            <a:chExt cx="3420" cy="3682"/>
          </a:xfrm>
        </p:grpSpPr>
        <p:pic>
          <p:nvPicPr>
            <p:cNvPr id="497" name="图片 496"/>
            <p:cNvPicPr/>
            <p:nvPr/>
          </p:nvPicPr>
          <p:blipFill>
            <a:blip r:embed="rId2"/>
            <a:stretch>
              <a:fillRect/>
            </a:stretch>
          </p:blipFill>
          <p:spPr>
            <a:xfrm>
              <a:off x="15780" y="7015"/>
              <a:ext cx="1620" cy="1882"/>
            </a:xfrm>
            <a:prstGeom prst="rect">
              <a:avLst/>
            </a:prstGeom>
          </p:spPr>
        </p:pic>
        <p:pic>
          <p:nvPicPr>
            <p:cNvPr id="498" name="图片 497"/>
            <p:cNvPicPr/>
            <p:nvPr/>
          </p:nvPicPr>
          <p:blipFill>
            <a:blip r:embed="rId2"/>
            <a:stretch>
              <a:fillRect/>
            </a:stretch>
          </p:blipFill>
          <p:spPr>
            <a:xfrm>
              <a:off x="15980" y="7215"/>
              <a:ext cx="1620" cy="1882"/>
            </a:xfrm>
            <a:prstGeom prst="rect">
              <a:avLst/>
            </a:prstGeom>
          </p:spPr>
        </p:pic>
        <p:pic>
          <p:nvPicPr>
            <p:cNvPr id="499" name="图片 498"/>
            <p:cNvPicPr/>
            <p:nvPr/>
          </p:nvPicPr>
          <p:blipFill>
            <a:blip r:embed="rId2"/>
            <a:stretch>
              <a:fillRect/>
            </a:stretch>
          </p:blipFill>
          <p:spPr>
            <a:xfrm>
              <a:off x="16180" y="7415"/>
              <a:ext cx="1620" cy="1882"/>
            </a:xfrm>
            <a:prstGeom prst="rect">
              <a:avLst/>
            </a:prstGeom>
          </p:spPr>
        </p:pic>
        <p:pic>
          <p:nvPicPr>
            <p:cNvPr id="500" name="图片 499"/>
            <p:cNvPicPr/>
            <p:nvPr/>
          </p:nvPicPr>
          <p:blipFill>
            <a:blip r:embed="rId2"/>
            <a:stretch>
              <a:fillRect/>
            </a:stretch>
          </p:blipFill>
          <p:spPr>
            <a:xfrm>
              <a:off x="16380" y="7615"/>
              <a:ext cx="1620" cy="1882"/>
            </a:xfrm>
            <a:prstGeom prst="rect">
              <a:avLst/>
            </a:prstGeom>
          </p:spPr>
        </p:pic>
        <p:pic>
          <p:nvPicPr>
            <p:cNvPr id="501" name="图片 500"/>
            <p:cNvPicPr/>
            <p:nvPr/>
          </p:nvPicPr>
          <p:blipFill>
            <a:blip r:embed="rId2"/>
            <a:stretch>
              <a:fillRect/>
            </a:stretch>
          </p:blipFill>
          <p:spPr>
            <a:xfrm>
              <a:off x="16580" y="7815"/>
              <a:ext cx="1620" cy="1882"/>
            </a:xfrm>
            <a:prstGeom prst="rect">
              <a:avLst/>
            </a:prstGeom>
          </p:spPr>
        </p:pic>
        <p:pic>
          <p:nvPicPr>
            <p:cNvPr id="502" name="图片 501"/>
            <p:cNvPicPr/>
            <p:nvPr/>
          </p:nvPicPr>
          <p:blipFill>
            <a:blip r:embed="rId2"/>
            <a:stretch>
              <a:fillRect/>
            </a:stretch>
          </p:blipFill>
          <p:spPr>
            <a:xfrm>
              <a:off x="16780" y="8015"/>
              <a:ext cx="1620" cy="1882"/>
            </a:xfrm>
            <a:prstGeom prst="rect">
              <a:avLst/>
            </a:prstGeom>
          </p:spPr>
        </p:pic>
        <p:pic>
          <p:nvPicPr>
            <p:cNvPr id="503" name="图片 502"/>
            <p:cNvPicPr/>
            <p:nvPr/>
          </p:nvPicPr>
          <p:blipFill>
            <a:blip r:embed="rId2"/>
            <a:stretch>
              <a:fillRect/>
            </a:stretch>
          </p:blipFill>
          <p:spPr>
            <a:xfrm>
              <a:off x="16980" y="8215"/>
              <a:ext cx="1620" cy="1882"/>
            </a:xfrm>
            <a:prstGeom prst="rect">
              <a:avLst/>
            </a:prstGeom>
          </p:spPr>
        </p:pic>
        <p:pic>
          <p:nvPicPr>
            <p:cNvPr id="504" name="图片 503"/>
            <p:cNvPicPr/>
            <p:nvPr/>
          </p:nvPicPr>
          <p:blipFill>
            <a:blip r:embed="rId2"/>
            <a:stretch>
              <a:fillRect/>
            </a:stretch>
          </p:blipFill>
          <p:spPr>
            <a:xfrm>
              <a:off x="17180" y="8415"/>
              <a:ext cx="1620" cy="1882"/>
            </a:xfrm>
            <a:prstGeom prst="rect">
              <a:avLst/>
            </a:prstGeom>
          </p:spPr>
        </p:pic>
        <p:pic>
          <p:nvPicPr>
            <p:cNvPr id="505" name="图片 504"/>
            <p:cNvPicPr/>
            <p:nvPr/>
          </p:nvPicPr>
          <p:blipFill>
            <a:blip r:embed="rId2"/>
            <a:stretch>
              <a:fillRect/>
            </a:stretch>
          </p:blipFill>
          <p:spPr>
            <a:xfrm>
              <a:off x="17380" y="8615"/>
              <a:ext cx="1620" cy="1882"/>
            </a:xfrm>
            <a:prstGeom prst="rect">
              <a:avLst/>
            </a:prstGeom>
          </p:spPr>
        </p:pic>
        <p:pic>
          <p:nvPicPr>
            <p:cNvPr id="506" name="图片 505"/>
            <p:cNvPicPr/>
            <p:nvPr/>
          </p:nvPicPr>
          <p:blipFill>
            <a:blip r:embed="rId2"/>
            <a:stretch>
              <a:fillRect/>
            </a:stretch>
          </p:blipFill>
          <p:spPr>
            <a:xfrm>
              <a:off x="17580" y="8815"/>
              <a:ext cx="1620" cy="1882"/>
            </a:xfrm>
            <a:prstGeom prst="rect">
              <a:avLst/>
            </a:prstGeom>
          </p:spPr>
        </p:pic>
      </p:grpSp>
    </p:spTree>
    <p:custDataLst>
      <p:tags r:id="rId3"/>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p="http://schemas.openxmlformats.org/presentationml/2006/main">
  <p:tag name="KSO_WM_BEAUTIFY_FLAG" val="#wm#"/>
  <p:tag name="KSO_WM_TEMPLATE_CATEGORY" val="custom"/>
  <p:tag name="KSO_WM_TEMPLATE_INDEX" val="20205081"/>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BEAUTIFY_FLAG" val="#wm#"/>
  <p:tag name="KSO_WM_TEMPLATE_CATEGORY" val="custom"/>
  <p:tag name="KSO_WM_TEMPLATE_INDEX" val="20205081"/>
</p:tagLst>
</file>

<file path=ppt/tags/tag68.xml><?xml version="1.0" encoding="utf-8"?>
<p:tagLst xmlns:p="http://schemas.openxmlformats.org/presentationml/2006/main">
  <p:tag name="KSO_WM_BEAUTIFY_FLAG" val="#wm#"/>
  <p:tag name="KSO_WM_TEMPLATE_CATEGORY" val="custom"/>
  <p:tag name="KSO_WM_TEMPLATE_INDEX" val="20205081"/>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KSO_WM_BEAUTIFY_FLAG" val="#wm#"/>
  <p:tag name="KSO_WM_TEMPLATE_CATEGORY" val="custom"/>
  <p:tag name="KSO_WM_TEMPLATE_INDEX" val="20205081"/>
</p:tagLst>
</file>

<file path=ppt/tags/tag72.xml><?xml version="1.0" encoding="utf-8"?>
<p:tagLst xmlns:p="http://schemas.openxmlformats.org/presentationml/2006/main">
  <p:tag name="KSO_WM_BEAUTIFY_FLAG" val="#wm#"/>
  <p:tag name="KSO_WM_TEMPLATE_CATEGORY" val="custom"/>
  <p:tag name="KSO_WM_TEMPLATE_INDEX" val="20205081"/>
</p:tagLst>
</file>

<file path=ppt/tags/tag73.xml><?xml version="1.0" encoding="utf-8"?>
<p:tagLst xmlns:p="http://schemas.openxmlformats.org/presentationml/2006/main">
  <p:tag name="KSO_WM_BEAUTIFY_FLAG" val="#wm#"/>
  <p:tag name="KSO_WM_TEMPLATE_CATEGORY" val="custom"/>
  <p:tag name="KSO_WM_TEMPLATE_INDEX" val="20205081"/>
</p:tagLst>
</file>

<file path=ppt/tags/tag74.xml><?xml version="1.0" encoding="utf-8"?>
<p:tagLst xmlns:p="http://schemas.openxmlformats.org/presentationml/2006/main">
  <p:tag name="KSO_WM_BEAUTIFY_FLAG" val="#wm#"/>
  <p:tag name="KSO_WM_TEMPLATE_CATEGORY" val="custom"/>
  <p:tag name="KSO_WM_TEMPLATE_INDEX" val="20205081"/>
</p:tagLst>
</file>

<file path=ppt/tags/tag75.xml><?xml version="1.0" encoding="utf-8"?>
<p:tagLst xmlns:p="http://schemas.openxmlformats.org/presentationml/2006/main">
  <p:tag name="KSO_WM_BEAUTIFY_FLAG" val="#wm#"/>
  <p:tag name="KSO_WM_TEMPLATE_CATEGORY" val="custom"/>
  <p:tag name="KSO_WM_TEMPLATE_INDEX" val="20205081"/>
</p:tagLst>
</file>

<file path=ppt/tags/tag76.xml><?xml version="1.0" encoding="utf-8"?>
<p:tagLst xmlns:p="http://schemas.openxmlformats.org/presentationml/2006/main">
  <p:tag name="KSO_WM_BEAUTIFY_FLAG" val="#wm#"/>
  <p:tag name="KSO_WM_TEMPLATE_CATEGORY" val="custom"/>
  <p:tag name="KSO_WM_TEMPLATE_INDEX" val="20205081"/>
</p:tagLst>
</file>

<file path=ppt/tags/tag77.xml><?xml version="1.0" encoding="utf-8"?>
<p:tagLst xmlns:p="http://schemas.openxmlformats.org/presentationml/2006/main">
  <p:tag name="KSO_WM_MEDIACOVER_FLAG" val="1"/>
  <p:tag name="KSO_WM_UNIT_MEDIACOVER_BTN_STATE" val="1"/>
  <p:tag name="KSO_WM_UNIT_MEDIACOVER_BTNRECT" val="0*0*0*0"/>
</p:tagLst>
</file>

<file path=ppt/tags/tag78.xml><?xml version="1.0" encoding="utf-8"?>
<p:tagLst xmlns:p="http://schemas.openxmlformats.org/presentationml/2006/main">
  <p:tag name="KSO_WM_BEAUTIFY_FLAG" val="#wm#"/>
  <p:tag name="KSO_WM_TEMPLATE_CATEGORY" val="custom"/>
  <p:tag name="KSO_WM_TEMPLATE_INDEX" val="2020508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2532</Words>
  <Application>WPS 演示</Application>
  <PresentationFormat>宽屏</PresentationFormat>
  <Paragraphs>170</Paragraphs>
  <Slides>14</Slides>
  <Notes>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Arial</vt:lpstr>
      <vt:lpstr>SimSun</vt:lpstr>
      <vt:lpstr>Wingdings</vt:lpstr>
      <vt:lpstr>Wingdings</vt:lpstr>
      <vt:lpstr>Microsoft YaHei</vt:lpstr>
      <vt:lpstr>Arial Unicode MS</vt:lpstr>
      <vt:lpstr>Calibri</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Alvin</cp:lastModifiedBy>
  <cp:revision>164</cp:revision>
  <dcterms:created xsi:type="dcterms:W3CDTF">2019-06-19T02:08:00Z</dcterms:created>
  <dcterms:modified xsi:type="dcterms:W3CDTF">2025-12-04T12:24:15Z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2052-12.1.0.23542</vt:lpwstr>
  </property>
  <property fmtid="{D5CDD505-2E9C-101B-9397-08002B2CF9AE}" pid="3" name="ICV">
    <vt:lpwstr>DCABFC36E59B4ED68029E8114E79617D_11</vt:lpwstr>
  </property>
</Properties>
</file>